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4" r:id="rId5"/>
  </p:sldMasterIdLst>
  <p:notesMasterIdLst>
    <p:notesMasterId r:id="rId28"/>
  </p:notesMasterIdLst>
  <p:handoutMasterIdLst>
    <p:handoutMasterId r:id="rId29"/>
  </p:handoutMasterIdLst>
  <p:sldIdLst>
    <p:sldId id="295" r:id="rId6"/>
    <p:sldId id="296" r:id="rId7"/>
    <p:sldId id="318" r:id="rId8"/>
    <p:sldId id="301" r:id="rId9"/>
    <p:sldId id="283" r:id="rId10"/>
    <p:sldId id="302" r:id="rId11"/>
    <p:sldId id="303" r:id="rId12"/>
    <p:sldId id="305" r:id="rId13"/>
    <p:sldId id="306" r:id="rId14"/>
    <p:sldId id="315" r:id="rId15"/>
    <p:sldId id="307" r:id="rId16"/>
    <p:sldId id="309" r:id="rId17"/>
    <p:sldId id="313" r:id="rId18"/>
    <p:sldId id="314" r:id="rId19"/>
    <p:sldId id="308" r:id="rId20"/>
    <p:sldId id="304" r:id="rId21"/>
    <p:sldId id="288" r:id="rId22"/>
    <p:sldId id="310" r:id="rId23"/>
    <p:sldId id="316" r:id="rId24"/>
    <p:sldId id="312" r:id="rId25"/>
    <p:sldId id="311" r:id="rId26"/>
    <p:sldId id="300"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64EBC1-19D8-4A28-9658-4088C5BDB287}">
          <p14:sldIdLst>
            <p14:sldId id="295"/>
            <p14:sldId id="296"/>
            <p14:sldId id="318"/>
            <p14:sldId id="301"/>
            <p14:sldId id="283"/>
            <p14:sldId id="302"/>
            <p14:sldId id="303"/>
            <p14:sldId id="305"/>
            <p14:sldId id="306"/>
            <p14:sldId id="315"/>
            <p14:sldId id="307"/>
            <p14:sldId id="309"/>
            <p14:sldId id="313"/>
            <p14:sldId id="314"/>
            <p14:sldId id="308"/>
            <p14:sldId id="304"/>
            <p14:sldId id="288"/>
            <p14:sldId id="310"/>
            <p14:sldId id="316"/>
            <p14:sldId id="312"/>
            <p14:sldId id="311"/>
            <p14:sldId id="300"/>
          </p14:sldIdLst>
        </p14:section>
      </p14:sectionLst>
    </p:ext>
    <p:ext uri="{EFAFB233-063F-42B5-8137-9DF3F51BA10A}">
      <p15:sldGuideLst xmlns:p15="http://schemas.microsoft.com/office/powerpoint/2012/main">
        <p15:guide id="3" orient="horz" pos="2260"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D44320-4EE7-04A1-F719-F53508CFD03F}" name="Naima Jama" initials="NJ" userId="24Nqb78WttriFk0SWsKdUVqN9shVb2DLA16pQm8+yYs=" providerId="None"/>
  <p188:author id="{B3630752-6903-C01B-A0A6-B31879A13017}" name="Anna Hardisty" initials="AH" userId="S::Anna.Hardisty@erm.com::e3903f0d-0f74-48a4-ab0b-dff5ea761b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sabeta Pop" initials="EP" lastIdx="4" clrIdx="0">
    <p:extLst>
      <p:ext uri="{19B8F6BF-5375-455C-9EA6-DF929625EA0E}">
        <p15:presenceInfo xmlns:p15="http://schemas.microsoft.com/office/powerpoint/2012/main" userId="S::Elisabeta.Pop@ricardo.com::a03a2ab6-95de-4fe1-a0b0-7f67bba781be" providerId="AD"/>
      </p:ext>
    </p:extLst>
  </p:cmAuthor>
  <p:cmAuthor id="2" name="Humphris-Bach, Alexandra" initials="HBA" lastIdx="2" clrIdx="1">
    <p:extLst>
      <p:ext uri="{19B8F6BF-5375-455C-9EA6-DF929625EA0E}">
        <p15:presenceInfo xmlns:p15="http://schemas.microsoft.com/office/powerpoint/2012/main" userId="S::Alexandra.Humphris-Bach@ricardo.com::b18a93cc-3505-47bc-9fa5-6ead8876e2d9" providerId="AD"/>
      </p:ext>
    </p:extLst>
  </p:cmAuthor>
  <p:cmAuthor id="3" name="Von Chua" initials="VC" lastIdx="2" clrIdx="2">
    <p:extLst>
      <p:ext uri="{19B8F6BF-5375-455C-9EA6-DF929625EA0E}">
        <p15:presenceInfo xmlns:p15="http://schemas.microsoft.com/office/powerpoint/2012/main" userId="S::Von.Chua@erm.com::260e5193-6b74-49af-8629-f1e05e7f5109" providerId="AD"/>
      </p:ext>
    </p:extLst>
  </p:cmAuthor>
  <p:cmAuthor id="4" name="Richard Taylor" initials="RT" lastIdx="4" clrIdx="3">
    <p:extLst>
      <p:ext uri="{19B8F6BF-5375-455C-9EA6-DF929625EA0E}">
        <p15:presenceInfo xmlns:p15="http://schemas.microsoft.com/office/powerpoint/2012/main" userId="S::Richard.Taylor@erm.com::a47fa5f1-a632-4aeb-8aad-4a5d183c9d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15F"/>
    <a:srgbClr val="E7EBE9"/>
    <a:srgbClr val="CBD4D1"/>
    <a:srgbClr val="0082CA"/>
    <a:srgbClr val="161616"/>
    <a:srgbClr val="11B38B"/>
    <a:srgbClr val="006AB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16D41-024C-4675-BD53-C4FC5297FED3}" v="3" dt="2023-04-18T09:49:17.089"/>
    <p1510:client id="{3A301258-D24F-4D11-BB32-43A21E9C2DDF}" v="24" dt="2023-04-19T07:50:17.080"/>
    <p1510:client id="{447380AC-3EF1-4C02-AC11-2224BDD8336E}" v="70" dt="2023-04-14T14:37:28.758"/>
    <p1510:client id="{4E058217-D81F-4A7B-8C0F-15C25961758F}" v="27" dt="2023-04-17T09:43:13.456"/>
    <p1510:client id="{4E93CD48-4291-4D46-BDF4-6E15DCE663BF}" v="160" dt="2023-04-14T12:02:29.378"/>
    <p1510:client id="{52F25E95-8011-4532-9BC3-13DC8BC40565}" v="2" dt="2023-04-05T15:42:58.725"/>
    <p1510:client id="{AAA90D84-EE45-4310-8CFF-0567212B1E05}" v="49" dt="2023-03-23T10:09:20.271"/>
    <p1510:client id="{AF5C71FF-8060-46E6-9849-2BD75E18194D}" v="3" dt="2023-03-21T16:33:33.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7" autoAdjust="0"/>
    <p:restoredTop sz="93184" autoAdjust="0"/>
  </p:normalViewPr>
  <p:slideViewPr>
    <p:cSldViewPr snapToGrid="0">
      <p:cViewPr varScale="1">
        <p:scale>
          <a:sx n="102" d="100"/>
          <a:sy n="102" d="100"/>
        </p:scale>
        <p:origin x="882" y="114"/>
      </p:cViewPr>
      <p:guideLst>
        <p:guide orient="horz" pos="22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ma Jama" userId="24Nqb78WttriFk0SWsKdUVqN9shVb2DLA16pQm8+yYs=" providerId="None" clId="Web-{AAA90D84-EE45-4310-8CFF-0567212B1E05}"/>
    <pc:docChg chg="modSld">
      <pc:chgData name="Naima Jama" userId="24Nqb78WttriFk0SWsKdUVqN9shVb2DLA16pQm8+yYs=" providerId="None" clId="Web-{AAA90D84-EE45-4310-8CFF-0567212B1E05}" dt="2023-03-23T09:51:50.946" v="39"/>
      <pc:docMkLst>
        <pc:docMk/>
      </pc:docMkLst>
      <pc:sldChg chg="modSp">
        <pc:chgData name="Naima Jama" userId="24Nqb78WttriFk0SWsKdUVqN9shVb2DLA16pQm8+yYs=" providerId="None" clId="Web-{AAA90D84-EE45-4310-8CFF-0567212B1E05}" dt="2023-03-23T09:51:50.946" v="39"/>
        <pc:sldMkLst>
          <pc:docMk/>
          <pc:sldMk cId="3937355768" sldId="296"/>
        </pc:sldMkLst>
        <pc:graphicFrameChg chg="mod modGraphic">
          <ac:chgData name="Naima Jama" userId="24Nqb78WttriFk0SWsKdUVqN9shVb2DLA16pQm8+yYs=" providerId="None" clId="Web-{AAA90D84-EE45-4310-8CFF-0567212B1E05}" dt="2023-03-23T09:51:50.946" v="39"/>
          <ac:graphicFrameMkLst>
            <pc:docMk/>
            <pc:sldMk cId="3937355768" sldId="296"/>
            <ac:graphicFrameMk id="9" creationId="{21BD7B52-D7D7-F16E-6CAF-173A04D4B65A}"/>
          </ac:graphicFrameMkLst>
        </pc:graphicFrameChg>
      </pc:sldChg>
    </pc:docChg>
  </pc:docChgLst>
  <pc:docChgLst>
    <pc:chgData name="Naima Jama" userId="24Nqb78WttriFk0SWsKdUVqN9shVb2DLA16pQm8+yYs=" providerId="None" clId="Web-{4E058217-D81F-4A7B-8C0F-15C25961758F}"/>
    <pc:docChg chg="modSld">
      <pc:chgData name="Naima Jama" userId="24Nqb78WttriFk0SWsKdUVqN9shVb2DLA16pQm8+yYs=" providerId="None" clId="Web-{4E058217-D81F-4A7B-8C0F-15C25961758F}" dt="2023-04-17T09:43:13.456" v="30" actId="20577"/>
      <pc:docMkLst>
        <pc:docMk/>
      </pc:docMkLst>
      <pc:sldChg chg="modSp">
        <pc:chgData name="Naima Jama" userId="24Nqb78WttriFk0SWsKdUVqN9shVb2DLA16pQm8+yYs=" providerId="None" clId="Web-{4E058217-D81F-4A7B-8C0F-15C25961758F}" dt="2023-04-17T09:43:13.456" v="30" actId="20577"/>
        <pc:sldMkLst>
          <pc:docMk/>
          <pc:sldMk cId="810766675" sldId="318"/>
        </pc:sldMkLst>
        <pc:spChg chg="mod">
          <ac:chgData name="Naima Jama" userId="24Nqb78WttriFk0SWsKdUVqN9shVb2DLA16pQm8+yYs=" providerId="None" clId="Web-{4E058217-D81F-4A7B-8C0F-15C25961758F}" dt="2023-04-17T09:43:13.456" v="30" actId="20577"/>
          <ac:spMkLst>
            <pc:docMk/>
            <pc:sldMk cId="810766675" sldId="318"/>
            <ac:spMk id="9" creationId="{EFEE555D-198E-B40C-7066-F8B2061DDA16}"/>
          </ac:spMkLst>
        </pc:spChg>
      </pc:sldChg>
    </pc:docChg>
  </pc:docChgLst>
  <pc:docChgLst>
    <pc:chgData name="Naima Jama" userId="24Nqb78WttriFk0SWsKdUVqN9shVb2DLA16pQm8+yYs=" providerId="None" clId="Web-{4E93CD48-4291-4D46-BDF4-6E15DCE663BF}"/>
    <pc:docChg chg="addSld delSld modSld addMainMaster modSection">
      <pc:chgData name="Naima Jama" userId="24Nqb78WttriFk0SWsKdUVqN9shVb2DLA16pQm8+yYs=" providerId="None" clId="Web-{4E93CD48-4291-4D46-BDF4-6E15DCE663BF}" dt="2023-04-14T12:02:29.378" v="171" actId="14100"/>
      <pc:docMkLst>
        <pc:docMk/>
      </pc:docMkLst>
      <pc:sldChg chg="modSp">
        <pc:chgData name="Naima Jama" userId="24Nqb78WttriFk0SWsKdUVqN9shVb2DLA16pQm8+yYs=" providerId="None" clId="Web-{4E93CD48-4291-4D46-BDF4-6E15DCE663BF}" dt="2023-04-14T11:38:03.342" v="36" actId="20577"/>
        <pc:sldMkLst>
          <pc:docMk/>
          <pc:sldMk cId="3268924002" sldId="283"/>
        </pc:sldMkLst>
        <pc:spChg chg="mod">
          <ac:chgData name="Naima Jama" userId="24Nqb78WttriFk0SWsKdUVqN9shVb2DLA16pQm8+yYs=" providerId="None" clId="Web-{4E93CD48-4291-4D46-BDF4-6E15DCE663BF}" dt="2023-04-14T11:38:03.342" v="36" actId="20577"/>
          <ac:spMkLst>
            <pc:docMk/>
            <pc:sldMk cId="3268924002" sldId="283"/>
            <ac:spMk id="3" creationId="{A4EA82D0-BEAF-462F-AB28-9167DAECE9F7}"/>
          </ac:spMkLst>
        </pc:spChg>
        <pc:spChg chg="mod">
          <ac:chgData name="Naima Jama" userId="24Nqb78WttriFk0SWsKdUVqN9shVb2DLA16pQm8+yYs=" providerId="None" clId="Web-{4E93CD48-4291-4D46-BDF4-6E15DCE663BF}" dt="2023-04-14T11:25:53.380" v="3" actId="20577"/>
          <ac:spMkLst>
            <pc:docMk/>
            <pc:sldMk cId="3268924002" sldId="283"/>
            <ac:spMk id="4" creationId="{D5DBECB4-4EE0-4CD8-B4E2-C28C67F2A59D}"/>
          </ac:spMkLst>
        </pc:spChg>
      </pc:sldChg>
      <pc:sldChg chg="modSp addCm modCm">
        <pc:chgData name="Naima Jama" userId="24Nqb78WttriFk0SWsKdUVqN9shVb2DLA16pQm8+yYs=" providerId="None" clId="Web-{4E93CD48-4291-4D46-BDF4-6E15DCE663BF}" dt="2023-04-14T11:50:41.135" v="155"/>
        <pc:sldMkLst>
          <pc:docMk/>
          <pc:sldMk cId="4098181007" sldId="288"/>
        </pc:sldMkLst>
        <pc:spChg chg="mod">
          <ac:chgData name="Naima Jama" userId="24Nqb78WttriFk0SWsKdUVqN9shVb2DLA16pQm8+yYs=" providerId="None" clId="Web-{4E93CD48-4291-4D46-BDF4-6E15DCE663BF}" dt="2023-04-14T11:46:51.909" v="131" actId="20577"/>
          <ac:spMkLst>
            <pc:docMk/>
            <pc:sldMk cId="4098181007" sldId="288"/>
            <ac:spMk id="2" creationId="{6C762DFF-09E3-4C06-B7CA-909DC7D256BE}"/>
          </ac:spMkLst>
        </pc:spChg>
        <pc:spChg chg="mod">
          <ac:chgData name="Naima Jama" userId="24Nqb78WttriFk0SWsKdUVqN9shVb2DLA16pQm8+yYs=" providerId="None" clId="Web-{4E93CD48-4291-4D46-BDF4-6E15DCE663BF}" dt="2023-04-14T11:49:05.070" v="154" actId="1076"/>
          <ac:spMkLst>
            <pc:docMk/>
            <pc:sldMk cId="4098181007" sldId="288"/>
            <ac:spMk id="3" creationId="{F5F02F6D-861A-4182-B7CD-A6770B15153A}"/>
          </ac:spMkLst>
        </pc:spChg>
        <pc:spChg chg="mod">
          <ac:chgData name="Naima Jama" userId="24Nqb78WttriFk0SWsKdUVqN9shVb2DLA16pQm8+yYs=" providerId="None" clId="Web-{4E93CD48-4291-4D46-BDF4-6E15DCE663BF}" dt="2023-04-14T11:26:03.177" v="15" actId="20577"/>
          <ac:spMkLst>
            <pc:docMk/>
            <pc:sldMk cId="4098181007" sldId="288"/>
            <ac:spMk id="6" creationId="{437F0D9D-485A-4C0E-9BAD-31AD859BEB19}"/>
          </ac:spMkLst>
        </pc:spChg>
        <pc:extLst>
          <p:ext xmlns:p="http://schemas.openxmlformats.org/presentationml/2006/main" uri="{D6D511B9-2390-475A-947B-AFAB55BFBCF1}">
            <pc226:cmChg xmlns:pc226="http://schemas.microsoft.com/office/powerpoint/2022/06/main/command" chg="add">
              <pc226:chgData name="Naima Jama" userId="24Nqb78WttriFk0SWsKdUVqN9shVb2DLA16pQm8+yYs=" providerId="None" clId="Web-{4E93CD48-4291-4D46-BDF4-6E15DCE663BF}" dt="2023-04-14T11:50:41.135" v="155"/>
              <pc2:cmMkLst xmlns:pc2="http://schemas.microsoft.com/office/powerpoint/2019/9/main/command">
                <pc:docMk/>
                <pc:sldMk cId="4098181007" sldId="288"/>
                <pc2:cmMk id="{5BAD8F58-FC89-44B7-940A-0247D779A712}"/>
              </pc2:cmMkLst>
            </pc226:cmChg>
            <pc226:cmChg xmlns:pc226="http://schemas.microsoft.com/office/powerpoint/2022/06/main/command" chg="add mod">
              <pc226:chgData name="Naima Jama" userId="24Nqb78WttriFk0SWsKdUVqN9shVb2DLA16pQm8+yYs=" providerId="None" clId="Web-{4E93CD48-4291-4D46-BDF4-6E15DCE663BF}" dt="2023-04-14T11:49:00.226" v="153" actId="20577"/>
              <pc2:cmMkLst xmlns:pc2="http://schemas.microsoft.com/office/powerpoint/2019/9/main/command">
                <pc:docMk/>
                <pc:sldMk cId="4098181007" sldId="288"/>
                <pc2:cmMk id="{F9581491-7900-4105-AF81-23DB5733DFBC}"/>
              </pc2:cmMkLst>
            </pc226:cmChg>
          </p:ext>
        </pc:extLst>
      </pc:sldChg>
      <pc:sldChg chg="addSp delSp modSp">
        <pc:chgData name="Naima Jama" userId="24Nqb78WttriFk0SWsKdUVqN9shVb2DLA16pQm8+yYs=" providerId="None" clId="Web-{4E93CD48-4291-4D46-BDF4-6E15DCE663BF}" dt="2023-04-14T11:28:08.166" v="25"/>
        <pc:sldMkLst>
          <pc:docMk/>
          <pc:sldMk cId="3937355768" sldId="296"/>
        </pc:sldMkLst>
        <pc:spChg chg="add del mod">
          <ac:chgData name="Naima Jama" userId="24Nqb78WttriFk0SWsKdUVqN9shVb2DLA16pQm8+yYs=" providerId="None" clId="Web-{4E93CD48-4291-4D46-BDF4-6E15DCE663BF}" dt="2023-04-14T11:28:08.166" v="25"/>
          <ac:spMkLst>
            <pc:docMk/>
            <pc:sldMk cId="3937355768" sldId="296"/>
            <ac:spMk id="3" creationId="{E8DC45B4-E266-5FA4-AAFA-5DCCFF370E49}"/>
          </ac:spMkLst>
        </pc:spChg>
        <pc:spChg chg="mod">
          <ac:chgData name="Naima Jama" userId="24Nqb78WttriFk0SWsKdUVqN9shVb2DLA16pQm8+yYs=" providerId="None" clId="Web-{4E93CD48-4291-4D46-BDF4-6E15DCE663BF}" dt="2023-04-14T11:25:32.488" v="0" actId="20577"/>
          <ac:spMkLst>
            <pc:docMk/>
            <pc:sldMk cId="3937355768" sldId="296"/>
            <ac:spMk id="13" creationId="{29BC5FE6-76E7-83A6-B8D8-4F749F203582}"/>
          </ac:spMkLst>
        </pc:spChg>
      </pc:sldChg>
      <pc:sldChg chg="modSp">
        <pc:chgData name="Naima Jama" userId="24Nqb78WttriFk0SWsKdUVqN9shVb2DLA16pQm8+yYs=" providerId="None" clId="Web-{4E93CD48-4291-4D46-BDF4-6E15DCE663BF}" dt="2023-04-14T11:26:08.849" v="20" actId="20577"/>
        <pc:sldMkLst>
          <pc:docMk/>
          <pc:sldMk cId="3865461005" sldId="300"/>
        </pc:sldMkLst>
        <pc:spChg chg="mod">
          <ac:chgData name="Naima Jama" userId="24Nqb78WttriFk0SWsKdUVqN9shVb2DLA16pQm8+yYs=" providerId="None" clId="Web-{4E93CD48-4291-4D46-BDF4-6E15DCE663BF}" dt="2023-04-14T11:26:08.849" v="20" actId="20577"/>
          <ac:spMkLst>
            <pc:docMk/>
            <pc:sldMk cId="3865461005" sldId="300"/>
            <ac:spMk id="6" creationId="{9BB50303-7965-418A-AD81-C14126CF8263}"/>
          </ac:spMkLst>
        </pc:spChg>
      </pc:sldChg>
      <pc:sldChg chg="modSp">
        <pc:chgData name="Naima Jama" userId="24Nqb78WttriFk0SWsKdUVqN9shVb2DLA16pQm8+yYs=" providerId="None" clId="Web-{4E93CD48-4291-4D46-BDF4-6E15DCE663BF}" dt="2023-04-14T11:26:25.350" v="21" actId="20577"/>
        <pc:sldMkLst>
          <pc:docMk/>
          <pc:sldMk cId="4044140566" sldId="301"/>
        </pc:sldMkLst>
        <pc:spChg chg="mod">
          <ac:chgData name="Naima Jama" userId="24Nqb78WttriFk0SWsKdUVqN9shVb2DLA16pQm8+yYs=" providerId="None" clId="Web-{4E93CD48-4291-4D46-BDF4-6E15DCE663BF}" dt="2023-04-14T11:26:25.350" v="21" actId="20577"/>
          <ac:spMkLst>
            <pc:docMk/>
            <pc:sldMk cId="4044140566" sldId="301"/>
            <ac:spMk id="6" creationId="{E013D26E-8765-BA9C-0E73-C66B8ED1C980}"/>
          </ac:spMkLst>
        </pc:spChg>
      </pc:sldChg>
      <pc:sldChg chg="modSp">
        <pc:chgData name="Naima Jama" userId="24Nqb78WttriFk0SWsKdUVqN9shVb2DLA16pQm8+yYs=" providerId="None" clId="Web-{4E93CD48-4291-4D46-BDF4-6E15DCE663BF}" dt="2023-04-14T11:25:54.692" v="4" actId="20577"/>
        <pc:sldMkLst>
          <pc:docMk/>
          <pc:sldMk cId="1533747684" sldId="302"/>
        </pc:sldMkLst>
        <pc:spChg chg="mod">
          <ac:chgData name="Naima Jama" userId="24Nqb78WttriFk0SWsKdUVqN9shVb2DLA16pQm8+yYs=" providerId="None" clId="Web-{4E93CD48-4291-4D46-BDF4-6E15DCE663BF}" dt="2023-04-14T11:25:54.692" v="4" actId="20577"/>
          <ac:spMkLst>
            <pc:docMk/>
            <pc:sldMk cId="1533747684" sldId="302"/>
            <ac:spMk id="4" creationId="{A9E3C209-91F1-3179-A6E3-9DC91DEE6985}"/>
          </ac:spMkLst>
        </pc:spChg>
      </pc:sldChg>
      <pc:sldChg chg="modSp">
        <pc:chgData name="Naima Jama" userId="24Nqb78WttriFk0SWsKdUVqN9shVb2DLA16pQm8+yYs=" providerId="None" clId="Web-{4E93CD48-4291-4D46-BDF4-6E15DCE663BF}" dt="2023-04-14T11:40:49.942" v="110" actId="20577"/>
        <pc:sldMkLst>
          <pc:docMk/>
          <pc:sldMk cId="2640939332" sldId="303"/>
        </pc:sldMkLst>
        <pc:spChg chg="mod">
          <ac:chgData name="Naima Jama" userId="24Nqb78WttriFk0SWsKdUVqN9shVb2DLA16pQm8+yYs=" providerId="None" clId="Web-{4E93CD48-4291-4D46-BDF4-6E15DCE663BF}" dt="2023-04-14T11:40:49.942" v="110" actId="20577"/>
          <ac:spMkLst>
            <pc:docMk/>
            <pc:sldMk cId="2640939332" sldId="303"/>
            <ac:spMk id="3" creationId="{FA4EE4F6-F9C7-5DA5-1CBB-81C9A2F84844}"/>
          </ac:spMkLst>
        </pc:spChg>
        <pc:spChg chg="mod">
          <ac:chgData name="Naima Jama" userId="24Nqb78WttriFk0SWsKdUVqN9shVb2DLA16pQm8+yYs=" providerId="None" clId="Web-{4E93CD48-4291-4D46-BDF4-6E15DCE663BF}" dt="2023-04-14T11:25:56.599" v="5" actId="20577"/>
          <ac:spMkLst>
            <pc:docMk/>
            <pc:sldMk cId="2640939332" sldId="303"/>
            <ac:spMk id="6" creationId="{66872067-43FA-6CDB-E594-7EA68FD93385}"/>
          </ac:spMkLst>
        </pc:spChg>
      </pc:sldChg>
      <pc:sldChg chg="modSp">
        <pc:chgData name="Naima Jama" userId="24Nqb78WttriFk0SWsKdUVqN9shVb2DLA16pQm8+yYs=" providerId="None" clId="Web-{4E93CD48-4291-4D46-BDF4-6E15DCE663BF}" dt="2023-04-14T11:26:03.130" v="14" actId="20577"/>
        <pc:sldMkLst>
          <pc:docMk/>
          <pc:sldMk cId="2443745227" sldId="304"/>
        </pc:sldMkLst>
        <pc:spChg chg="mod">
          <ac:chgData name="Naima Jama" userId="24Nqb78WttriFk0SWsKdUVqN9shVb2DLA16pQm8+yYs=" providerId="None" clId="Web-{4E93CD48-4291-4D46-BDF4-6E15DCE663BF}" dt="2023-04-14T11:26:03.130" v="14" actId="20577"/>
          <ac:spMkLst>
            <pc:docMk/>
            <pc:sldMk cId="2443745227" sldId="304"/>
            <ac:spMk id="7" creationId="{0F19E532-4F2A-3CEB-0D28-5EF4EC9B497B}"/>
          </ac:spMkLst>
        </pc:spChg>
      </pc:sldChg>
      <pc:sldChg chg="modSp">
        <pc:chgData name="Naima Jama" userId="24Nqb78WttriFk0SWsKdUVqN9shVb2DLA16pQm8+yYs=" providerId="None" clId="Web-{4E93CD48-4291-4D46-BDF4-6E15DCE663BF}" dt="2023-04-14T11:25:56.630" v="6" actId="20577"/>
        <pc:sldMkLst>
          <pc:docMk/>
          <pc:sldMk cId="4130634697" sldId="305"/>
        </pc:sldMkLst>
        <pc:spChg chg="mod">
          <ac:chgData name="Naima Jama" userId="24Nqb78WttriFk0SWsKdUVqN9shVb2DLA16pQm8+yYs=" providerId="None" clId="Web-{4E93CD48-4291-4D46-BDF4-6E15DCE663BF}" dt="2023-04-14T11:25:56.630" v="6" actId="20577"/>
          <ac:spMkLst>
            <pc:docMk/>
            <pc:sldMk cId="4130634697" sldId="305"/>
            <ac:spMk id="4" creationId="{D1EF6D2F-420F-0E18-83BC-8CAEE1ACAE09}"/>
          </ac:spMkLst>
        </pc:spChg>
      </pc:sldChg>
      <pc:sldChg chg="modSp">
        <pc:chgData name="Naima Jama" userId="24Nqb78WttriFk0SWsKdUVqN9shVb2DLA16pQm8+yYs=" providerId="None" clId="Web-{4E93CD48-4291-4D46-BDF4-6E15DCE663BF}" dt="2023-04-14T11:25:56.833" v="7" actId="20577"/>
        <pc:sldMkLst>
          <pc:docMk/>
          <pc:sldMk cId="2542870499" sldId="306"/>
        </pc:sldMkLst>
        <pc:spChg chg="mod">
          <ac:chgData name="Naima Jama" userId="24Nqb78WttriFk0SWsKdUVqN9shVb2DLA16pQm8+yYs=" providerId="None" clId="Web-{4E93CD48-4291-4D46-BDF4-6E15DCE663BF}" dt="2023-04-14T11:25:56.833" v="7" actId="20577"/>
          <ac:spMkLst>
            <pc:docMk/>
            <pc:sldMk cId="2542870499" sldId="306"/>
            <ac:spMk id="4" creationId="{808D4584-92E6-C2D1-6B1D-826108B09987}"/>
          </ac:spMkLst>
        </pc:spChg>
      </pc:sldChg>
      <pc:sldChg chg="modSp">
        <pc:chgData name="Naima Jama" userId="24Nqb78WttriFk0SWsKdUVqN9shVb2DLA16pQm8+yYs=" providerId="None" clId="Web-{4E93CD48-4291-4D46-BDF4-6E15DCE663BF}" dt="2023-04-14T11:25:57.864" v="9" actId="20577"/>
        <pc:sldMkLst>
          <pc:docMk/>
          <pc:sldMk cId="3233046053" sldId="307"/>
        </pc:sldMkLst>
        <pc:spChg chg="mod">
          <ac:chgData name="Naima Jama" userId="24Nqb78WttriFk0SWsKdUVqN9shVb2DLA16pQm8+yYs=" providerId="None" clId="Web-{4E93CD48-4291-4D46-BDF4-6E15DCE663BF}" dt="2023-04-14T11:25:57.864" v="9" actId="20577"/>
          <ac:spMkLst>
            <pc:docMk/>
            <pc:sldMk cId="3233046053" sldId="307"/>
            <ac:spMk id="6" creationId="{01E2A3AB-9D75-D749-3105-35D56C877251}"/>
          </ac:spMkLst>
        </pc:spChg>
      </pc:sldChg>
      <pc:sldChg chg="modSp">
        <pc:chgData name="Naima Jama" userId="24Nqb78WttriFk0SWsKdUVqN9shVb2DLA16pQm8+yYs=" providerId="None" clId="Web-{4E93CD48-4291-4D46-BDF4-6E15DCE663BF}" dt="2023-04-14T11:26:01.005" v="13" actId="20577"/>
        <pc:sldMkLst>
          <pc:docMk/>
          <pc:sldMk cId="2025113460" sldId="308"/>
        </pc:sldMkLst>
        <pc:spChg chg="mod">
          <ac:chgData name="Naima Jama" userId="24Nqb78WttriFk0SWsKdUVqN9shVb2DLA16pQm8+yYs=" providerId="None" clId="Web-{4E93CD48-4291-4D46-BDF4-6E15DCE663BF}" dt="2023-04-14T11:26:01.005" v="13" actId="20577"/>
          <ac:spMkLst>
            <pc:docMk/>
            <pc:sldMk cId="2025113460" sldId="308"/>
            <ac:spMk id="4" creationId="{D1EF6D2F-420F-0E18-83BC-8CAEE1ACAE09}"/>
          </ac:spMkLst>
        </pc:spChg>
      </pc:sldChg>
      <pc:sldChg chg="modSp">
        <pc:chgData name="Naima Jama" userId="24Nqb78WttriFk0SWsKdUVqN9shVb2DLA16pQm8+yYs=" providerId="None" clId="Web-{4E93CD48-4291-4D46-BDF4-6E15DCE663BF}" dt="2023-04-14T11:25:58.646" v="10" actId="20577"/>
        <pc:sldMkLst>
          <pc:docMk/>
          <pc:sldMk cId="1076650571" sldId="309"/>
        </pc:sldMkLst>
        <pc:spChg chg="mod">
          <ac:chgData name="Naima Jama" userId="24Nqb78WttriFk0SWsKdUVqN9shVb2DLA16pQm8+yYs=" providerId="None" clId="Web-{4E93CD48-4291-4D46-BDF4-6E15DCE663BF}" dt="2023-04-14T11:25:58.646" v="10" actId="20577"/>
          <ac:spMkLst>
            <pc:docMk/>
            <pc:sldMk cId="1076650571" sldId="309"/>
            <ac:spMk id="6" creationId="{01E2A3AB-9D75-D749-3105-35D56C877251}"/>
          </ac:spMkLst>
        </pc:spChg>
      </pc:sldChg>
      <pc:sldChg chg="modSp">
        <pc:chgData name="Naima Jama" userId="24Nqb78WttriFk0SWsKdUVqN9shVb2DLA16pQm8+yYs=" providerId="None" clId="Web-{4E93CD48-4291-4D46-BDF4-6E15DCE663BF}" dt="2023-04-14T12:02:29.378" v="171" actId="14100"/>
        <pc:sldMkLst>
          <pc:docMk/>
          <pc:sldMk cId="3979229903" sldId="310"/>
        </pc:sldMkLst>
        <pc:spChg chg="mod">
          <ac:chgData name="Naima Jama" userId="24Nqb78WttriFk0SWsKdUVqN9shVb2DLA16pQm8+yYs=" providerId="None" clId="Web-{4E93CD48-4291-4D46-BDF4-6E15DCE663BF}" dt="2023-04-14T11:26:03.708" v="16" actId="20577"/>
          <ac:spMkLst>
            <pc:docMk/>
            <pc:sldMk cId="3979229903" sldId="310"/>
            <ac:spMk id="4" creationId="{C98EB386-DB54-4132-BDA7-FF844CAE3688}"/>
          </ac:spMkLst>
        </pc:spChg>
        <pc:spChg chg="mod">
          <ac:chgData name="Naima Jama" userId="24Nqb78WttriFk0SWsKdUVqN9shVb2DLA16pQm8+yYs=" providerId="None" clId="Web-{4E93CD48-4291-4D46-BDF4-6E15DCE663BF}" dt="2023-04-14T12:02:29.378" v="171" actId="14100"/>
          <ac:spMkLst>
            <pc:docMk/>
            <pc:sldMk cId="3979229903" sldId="310"/>
            <ac:spMk id="15" creationId="{64F9D45E-17C3-8BB4-757D-46984DFD2090}"/>
          </ac:spMkLst>
        </pc:spChg>
        <pc:graphicFrameChg chg="mod">
          <ac:chgData name="Naima Jama" userId="24Nqb78WttriFk0SWsKdUVqN9shVb2DLA16pQm8+yYs=" providerId="None" clId="Web-{4E93CD48-4291-4D46-BDF4-6E15DCE663BF}" dt="2023-04-14T11:51:36.575" v="162" actId="1076"/>
          <ac:graphicFrameMkLst>
            <pc:docMk/>
            <pc:sldMk cId="3979229903" sldId="310"/>
            <ac:graphicFrameMk id="9" creationId="{21596802-0048-91DE-7619-D00EA0F79D45}"/>
          </ac:graphicFrameMkLst>
        </pc:graphicFrameChg>
      </pc:sldChg>
      <pc:sldChg chg="modSp">
        <pc:chgData name="Naima Jama" userId="24Nqb78WttriFk0SWsKdUVqN9shVb2DLA16pQm8+yYs=" providerId="None" clId="Web-{4E93CD48-4291-4D46-BDF4-6E15DCE663BF}" dt="2023-04-14T11:26:08.505" v="19" actId="20577"/>
        <pc:sldMkLst>
          <pc:docMk/>
          <pc:sldMk cId="4179171124" sldId="311"/>
        </pc:sldMkLst>
        <pc:spChg chg="mod">
          <ac:chgData name="Naima Jama" userId="24Nqb78WttriFk0SWsKdUVqN9shVb2DLA16pQm8+yYs=" providerId="None" clId="Web-{4E93CD48-4291-4D46-BDF4-6E15DCE663BF}" dt="2023-04-14T11:26:08.505" v="19" actId="20577"/>
          <ac:spMkLst>
            <pc:docMk/>
            <pc:sldMk cId="4179171124" sldId="311"/>
            <ac:spMk id="4" creationId="{D1EF6D2F-420F-0E18-83BC-8CAEE1ACAE09}"/>
          </ac:spMkLst>
        </pc:spChg>
      </pc:sldChg>
      <pc:sldChg chg="modSp">
        <pc:chgData name="Naima Jama" userId="24Nqb78WttriFk0SWsKdUVqN9shVb2DLA16pQm8+yYs=" providerId="None" clId="Web-{4E93CD48-4291-4D46-BDF4-6E15DCE663BF}" dt="2023-04-14T11:53:26.563" v="170" actId="20577"/>
        <pc:sldMkLst>
          <pc:docMk/>
          <pc:sldMk cId="2229431001" sldId="312"/>
        </pc:sldMkLst>
        <pc:spChg chg="mod">
          <ac:chgData name="Naima Jama" userId="24Nqb78WttriFk0SWsKdUVqN9shVb2DLA16pQm8+yYs=" providerId="None" clId="Web-{4E93CD48-4291-4D46-BDF4-6E15DCE663BF}" dt="2023-04-14T11:53:26.563" v="170" actId="20577"/>
          <ac:spMkLst>
            <pc:docMk/>
            <pc:sldMk cId="2229431001" sldId="312"/>
            <ac:spMk id="3" creationId="{5D0D603F-7573-4C5A-CE85-12E9E305EB39}"/>
          </ac:spMkLst>
        </pc:spChg>
        <pc:spChg chg="mod">
          <ac:chgData name="Naima Jama" userId="24Nqb78WttriFk0SWsKdUVqN9shVb2DLA16pQm8+yYs=" providerId="None" clId="Web-{4E93CD48-4291-4D46-BDF4-6E15DCE663BF}" dt="2023-04-14T11:26:08.396" v="18" actId="20577"/>
          <ac:spMkLst>
            <pc:docMk/>
            <pc:sldMk cId="2229431001" sldId="312"/>
            <ac:spMk id="4" creationId="{EE6CF8FB-766D-260A-914C-96A3D305601B}"/>
          </ac:spMkLst>
        </pc:spChg>
      </pc:sldChg>
      <pc:sldChg chg="modSp">
        <pc:chgData name="Naima Jama" userId="24Nqb78WttriFk0SWsKdUVqN9shVb2DLA16pQm8+yYs=" providerId="None" clId="Web-{4E93CD48-4291-4D46-BDF4-6E15DCE663BF}" dt="2023-04-14T11:25:59.192" v="11" actId="20577"/>
        <pc:sldMkLst>
          <pc:docMk/>
          <pc:sldMk cId="396860654" sldId="313"/>
        </pc:sldMkLst>
        <pc:spChg chg="mod">
          <ac:chgData name="Naima Jama" userId="24Nqb78WttriFk0SWsKdUVqN9shVb2DLA16pQm8+yYs=" providerId="None" clId="Web-{4E93CD48-4291-4D46-BDF4-6E15DCE663BF}" dt="2023-04-14T11:25:59.192" v="11" actId="20577"/>
          <ac:spMkLst>
            <pc:docMk/>
            <pc:sldMk cId="396860654" sldId="313"/>
            <ac:spMk id="6" creationId="{01E2A3AB-9D75-D749-3105-35D56C877251}"/>
          </ac:spMkLst>
        </pc:spChg>
      </pc:sldChg>
      <pc:sldChg chg="modSp">
        <pc:chgData name="Naima Jama" userId="24Nqb78WttriFk0SWsKdUVqN9shVb2DLA16pQm8+yYs=" providerId="None" clId="Web-{4E93CD48-4291-4D46-BDF4-6E15DCE663BF}" dt="2023-04-14T11:26:00.005" v="12" actId="20577"/>
        <pc:sldMkLst>
          <pc:docMk/>
          <pc:sldMk cId="795685161" sldId="314"/>
        </pc:sldMkLst>
        <pc:spChg chg="mod">
          <ac:chgData name="Naima Jama" userId="24Nqb78WttriFk0SWsKdUVqN9shVb2DLA16pQm8+yYs=" providerId="None" clId="Web-{4E93CD48-4291-4D46-BDF4-6E15DCE663BF}" dt="2023-04-14T11:26:00.005" v="12" actId="20577"/>
          <ac:spMkLst>
            <pc:docMk/>
            <pc:sldMk cId="795685161" sldId="314"/>
            <ac:spMk id="6" creationId="{01E2A3AB-9D75-D749-3105-35D56C877251}"/>
          </ac:spMkLst>
        </pc:spChg>
      </pc:sldChg>
      <pc:sldChg chg="modSp">
        <pc:chgData name="Naima Jama" userId="24Nqb78WttriFk0SWsKdUVqN9shVb2DLA16pQm8+yYs=" providerId="None" clId="Web-{4E93CD48-4291-4D46-BDF4-6E15DCE663BF}" dt="2023-04-14T11:25:57.505" v="8" actId="20577"/>
        <pc:sldMkLst>
          <pc:docMk/>
          <pc:sldMk cId="1248418949" sldId="315"/>
        </pc:sldMkLst>
        <pc:spChg chg="mod">
          <ac:chgData name="Naima Jama" userId="24Nqb78WttriFk0SWsKdUVqN9shVb2DLA16pQm8+yYs=" providerId="None" clId="Web-{4E93CD48-4291-4D46-BDF4-6E15DCE663BF}" dt="2023-04-14T11:25:57.505" v="8" actId="20577"/>
          <ac:spMkLst>
            <pc:docMk/>
            <pc:sldMk cId="1248418949" sldId="315"/>
            <ac:spMk id="4" creationId="{808D4584-92E6-C2D1-6B1D-826108B09987}"/>
          </ac:spMkLst>
        </pc:spChg>
      </pc:sldChg>
      <pc:sldChg chg="modSp">
        <pc:chgData name="Naima Jama" userId="24Nqb78WttriFk0SWsKdUVqN9shVb2DLA16pQm8+yYs=" providerId="None" clId="Web-{4E93CD48-4291-4D46-BDF4-6E15DCE663BF}" dt="2023-04-14T11:26:05.161" v="17" actId="20577"/>
        <pc:sldMkLst>
          <pc:docMk/>
          <pc:sldMk cId="3755456654" sldId="316"/>
        </pc:sldMkLst>
        <pc:spChg chg="mod">
          <ac:chgData name="Naima Jama" userId="24Nqb78WttriFk0SWsKdUVqN9shVb2DLA16pQm8+yYs=" providerId="None" clId="Web-{4E93CD48-4291-4D46-BDF4-6E15DCE663BF}" dt="2023-04-14T11:26:05.161" v="17" actId="20577"/>
          <ac:spMkLst>
            <pc:docMk/>
            <pc:sldMk cId="3755456654" sldId="316"/>
            <ac:spMk id="4" creationId="{C98EB386-DB54-4132-BDA7-FF844CAE3688}"/>
          </ac:spMkLst>
        </pc:spChg>
      </pc:sldChg>
      <pc:sldChg chg="new del">
        <pc:chgData name="Naima Jama" userId="24Nqb78WttriFk0SWsKdUVqN9shVb2DLA16pQm8+yYs=" providerId="None" clId="Web-{4E93CD48-4291-4D46-BDF4-6E15DCE663BF}" dt="2023-04-14T11:30:14.389" v="30"/>
        <pc:sldMkLst>
          <pc:docMk/>
          <pc:sldMk cId="1396664398" sldId="317"/>
        </pc:sldMkLst>
      </pc:sldChg>
      <pc:sldChg chg="addSp modSp add addCm">
        <pc:chgData name="Naima Jama" userId="24Nqb78WttriFk0SWsKdUVqN9shVb2DLA16pQm8+yYs=" providerId="None" clId="Web-{4E93CD48-4291-4D46-BDF4-6E15DCE663BF}" dt="2023-04-14T11:37:44.732" v="34"/>
        <pc:sldMkLst>
          <pc:docMk/>
          <pc:sldMk cId="810766675" sldId="318"/>
        </pc:sldMkLst>
        <pc:spChg chg="mod">
          <ac:chgData name="Naima Jama" userId="24Nqb78WttriFk0SWsKdUVqN9shVb2DLA16pQm8+yYs=" providerId="None" clId="Web-{4E93CD48-4291-4D46-BDF4-6E15DCE663BF}" dt="2023-04-14T11:30:28.342" v="31" actId="20577"/>
          <ac:spMkLst>
            <pc:docMk/>
            <pc:sldMk cId="810766675" sldId="318"/>
            <ac:spMk id="2" creationId="{B2BD2E25-7687-5446-FE2F-3649EE1B490E}"/>
          </ac:spMkLst>
        </pc:spChg>
        <pc:spChg chg="add mod">
          <ac:chgData name="Naima Jama" userId="24Nqb78WttriFk0SWsKdUVqN9shVb2DLA16pQm8+yYs=" providerId="None" clId="Web-{4E93CD48-4291-4D46-BDF4-6E15DCE663BF}" dt="2023-04-14T11:30:44.046" v="33" actId="1076"/>
          <ac:spMkLst>
            <pc:docMk/>
            <pc:sldMk cId="810766675" sldId="318"/>
            <ac:spMk id="8" creationId="{DDF38CBC-463A-6772-ABEC-ABED4AB414AC}"/>
          </ac:spMkLst>
        </pc:spChg>
        <pc:picChg chg="add ord">
          <ac:chgData name="Naima Jama" userId="24Nqb78WttriFk0SWsKdUVqN9shVb2DLA16pQm8+yYs=" providerId="None" clId="Web-{4E93CD48-4291-4D46-BDF4-6E15DCE663BF}" dt="2023-04-14T11:30:35.983" v="32"/>
          <ac:picMkLst>
            <pc:docMk/>
            <pc:sldMk cId="810766675" sldId="318"/>
            <ac:picMk id="4" creationId="{E048253C-9562-F63D-30F5-9DED53165E24}"/>
          </ac:picMkLst>
        </pc:picChg>
        <pc:extLst>
          <p:ext xmlns:p="http://schemas.openxmlformats.org/presentationml/2006/main" uri="{D6D511B9-2390-475A-947B-AFAB55BFBCF1}">
            <pc226:cmChg xmlns:pc226="http://schemas.microsoft.com/office/powerpoint/2022/06/main/command" chg="add">
              <pc226:chgData name="Naima Jama" userId="24Nqb78WttriFk0SWsKdUVqN9shVb2DLA16pQm8+yYs=" providerId="None" clId="Web-{4E93CD48-4291-4D46-BDF4-6E15DCE663BF}" dt="2023-04-14T11:37:44.732" v="34"/>
              <pc2:cmMkLst xmlns:pc2="http://schemas.microsoft.com/office/powerpoint/2019/9/main/command">
                <pc:docMk/>
                <pc:sldMk cId="810766675" sldId="318"/>
                <pc2:cmMk id="{1BE5DAF2-2861-417D-BE55-C6A0E10F6C39}"/>
              </pc2:cmMkLst>
            </pc226:cmChg>
          </p:ext>
        </pc:extLst>
      </pc:sldChg>
      <pc:sldMasterChg chg="add addSldLayout">
        <pc:chgData name="Naima Jama" userId="24Nqb78WttriFk0SWsKdUVqN9shVb2DLA16pQm8+yYs=" providerId="None" clId="Web-{4E93CD48-4291-4D46-BDF4-6E15DCE663BF}" dt="2023-04-14T11:29:02.699" v="27"/>
        <pc:sldMasterMkLst>
          <pc:docMk/>
          <pc:sldMasterMk cId="3999114141" sldId="2147483718"/>
        </pc:sldMasterMkLst>
        <pc:sldLayoutChg chg="add">
          <pc:chgData name="Naima Jama" userId="24Nqb78WttriFk0SWsKdUVqN9shVb2DLA16pQm8+yYs=" providerId="None" clId="Web-{4E93CD48-4291-4D46-BDF4-6E15DCE663BF}" dt="2023-04-14T11:29:02.699" v="27"/>
          <pc:sldLayoutMkLst>
            <pc:docMk/>
            <pc:sldMasterMk cId="3999114141" sldId="2147483704"/>
            <pc:sldLayoutMk cId="574697825" sldId="2147483677"/>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115261163" sldId="2147483678"/>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3376204605" sldId="2147483679"/>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210112916" sldId="2147483680"/>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3418345205" sldId="2147483681"/>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3572392448" sldId="2147483682"/>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1929796285" sldId="2147483683"/>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1129123668" sldId="2147483684"/>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1664998" sldId="2147483685"/>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2104241811" sldId="2147483686"/>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1887755424" sldId="2147483687"/>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467221966" sldId="2147483688"/>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565325081" sldId="2147483689"/>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783727014" sldId="2147483690"/>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3986910922" sldId="2147483691"/>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786194314" sldId="2147483706"/>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3028948593" sldId="2147483712"/>
          </pc:sldLayoutMkLst>
        </pc:sldLayoutChg>
        <pc:sldLayoutChg chg="add">
          <pc:chgData name="Naima Jama" userId="24Nqb78WttriFk0SWsKdUVqN9shVb2DLA16pQm8+yYs=" providerId="None" clId="Web-{4E93CD48-4291-4D46-BDF4-6E15DCE663BF}" dt="2023-04-14T11:29:02.699" v="27"/>
          <pc:sldLayoutMkLst>
            <pc:docMk/>
            <pc:sldMasterMk cId="3999114141" sldId="2147483704"/>
            <pc:sldLayoutMk cId="3746725807" sldId="2147483713"/>
          </pc:sldLayoutMkLst>
        </pc:sldLayoutChg>
      </pc:sldMasterChg>
    </pc:docChg>
  </pc:docChgLst>
  <pc:docChgLst>
    <pc:chgData name="Naima Jama" clId="Web-{AAA90D84-EE45-4310-8CFF-0567212B1E05}"/>
    <pc:docChg chg="mod">
      <pc:chgData name="Naima Jama" userId="" providerId="" clId="Web-{AAA90D84-EE45-4310-8CFF-0567212B1E05}" dt="2023-03-23T10:09:20.271" v="1"/>
      <pc:docMkLst>
        <pc:docMk/>
      </pc:docMkLst>
      <pc:sldChg chg="addCm">
        <pc:chgData name="Naima Jama" userId="" providerId="" clId="Web-{AAA90D84-EE45-4310-8CFF-0567212B1E05}" dt="2023-03-23T10:09:20.271" v="1"/>
        <pc:sldMkLst>
          <pc:docMk/>
          <pc:sldMk cId="3273500316" sldId="295"/>
        </pc:sldMkLst>
        <pc:extLst>
          <p:ext xmlns:p="http://schemas.openxmlformats.org/presentationml/2006/main" uri="{D6D511B9-2390-475A-947B-AFAB55BFBCF1}">
            <pc226:cmChg xmlns:pc226="http://schemas.microsoft.com/office/powerpoint/2022/06/main/command" chg="add">
              <pc226:chgData name="Naima Jama" userId="" providerId="" clId="Web-{AAA90D84-EE45-4310-8CFF-0567212B1E05}" dt="2023-03-23T10:09:20.271" v="1"/>
              <pc2:cmMkLst xmlns:pc2="http://schemas.microsoft.com/office/powerpoint/2019/9/main/command">
                <pc:docMk/>
                <pc:sldMk cId="3273500316" sldId="295"/>
                <pc2:cmMk id="{C9A1BE78-EE22-471A-B449-6157468921D6}"/>
              </pc2:cmMkLst>
            </pc226:cmChg>
          </p:ext>
        </pc:extLst>
      </pc:sldChg>
    </pc:docChg>
  </pc:docChgLst>
  <pc:docChgLst>
    <pc:chgData name="Richard Taylor" userId="a47fa5f1-a632-4aeb-8aad-4a5d183c9d84" providerId="ADAL" clId="{AF5C71FF-8060-46E6-9849-2BD75E18194D}"/>
    <pc:docChg chg="undo custSel modSld">
      <pc:chgData name="Richard Taylor" userId="a47fa5f1-a632-4aeb-8aad-4a5d183c9d84" providerId="ADAL" clId="{AF5C71FF-8060-46E6-9849-2BD75E18194D}" dt="2023-03-21T16:36:27.513" v="355" actId="6549"/>
      <pc:docMkLst>
        <pc:docMk/>
      </pc:docMkLst>
      <pc:sldChg chg="modSp mod">
        <pc:chgData name="Richard Taylor" userId="a47fa5f1-a632-4aeb-8aad-4a5d183c9d84" providerId="ADAL" clId="{AF5C71FF-8060-46E6-9849-2BD75E18194D}" dt="2023-03-21T16:24:54.078" v="100"/>
        <pc:sldMkLst>
          <pc:docMk/>
          <pc:sldMk cId="4098181007" sldId="288"/>
        </pc:sldMkLst>
        <pc:spChg chg="mod">
          <ac:chgData name="Richard Taylor" userId="a47fa5f1-a632-4aeb-8aad-4a5d183c9d84" providerId="ADAL" clId="{AF5C71FF-8060-46E6-9849-2BD75E18194D}" dt="2023-03-21T16:24:54.078" v="100"/>
          <ac:spMkLst>
            <pc:docMk/>
            <pc:sldMk cId="4098181007" sldId="288"/>
            <ac:spMk id="3" creationId="{F5F02F6D-861A-4182-B7CD-A6770B15153A}"/>
          </ac:spMkLst>
        </pc:spChg>
      </pc:sldChg>
      <pc:sldChg chg="addSp modSp mod">
        <pc:chgData name="Richard Taylor" userId="a47fa5f1-a632-4aeb-8aad-4a5d183c9d84" providerId="ADAL" clId="{AF5C71FF-8060-46E6-9849-2BD75E18194D}" dt="2023-03-21T16:36:27.513" v="355" actId="6549"/>
        <pc:sldMkLst>
          <pc:docMk/>
          <pc:sldMk cId="1533747684" sldId="302"/>
        </pc:sldMkLst>
        <pc:spChg chg="mod">
          <ac:chgData name="Richard Taylor" userId="a47fa5f1-a632-4aeb-8aad-4a5d183c9d84" providerId="ADAL" clId="{AF5C71FF-8060-46E6-9849-2BD75E18194D}" dt="2023-03-21T16:29:55.631" v="162" actId="6549"/>
          <ac:spMkLst>
            <pc:docMk/>
            <pc:sldMk cId="1533747684" sldId="302"/>
            <ac:spMk id="3" creationId="{FA4EE4F6-F9C7-5DA5-1CBB-81C9A2F84844}"/>
          </ac:spMkLst>
        </pc:spChg>
        <pc:spChg chg="add mod">
          <ac:chgData name="Richard Taylor" userId="a47fa5f1-a632-4aeb-8aad-4a5d183c9d84" providerId="ADAL" clId="{AF5C71FF-8060-46E6-9849-2BD75E18194D}" dt="2023-03-21T16:34:54.869" v="354" actId="14100"/>
          <ac:spMkLst>
            <pc:docMk/>
            <pc:sldMk cId="1533747684" sldId="302"/>
            <ac:spMk id="5" creationId="{331C0A90-FE7C-0AF5-C532-E2DC5FBF98F6}"/>
          </ac:spMkLst>
        </pc:spChg>
        <pc:graphicFrameChg chg="mod modGraphic">
          <ac:chgData name="Richard Taylor" userId="a47fa5f1-a632-4aeb-8aad-4a5d183c9d84" providerId="ADAL" clId="{AF5C71FF-8060-46E6-9849-2BD75E18194D}" dt="2023-03-21T16:36:27.513" v="355" actId="6549"/>
          <ac:graphicFrameMkLst>
            <pc:docMk/>
            <pc:sldMk cId="1533747684" sldId="302"/>
            <ac:graphicFrameMk id="6" creationId="{25F62038-B25B-6430-9B53-D528AAF8D5A7}"/>
          </ac:graphicFrameMkLst>
        </pc:graphicFrameChg>
      </pc:sldChg>
      <pc:sldChg chg="addSp delSp modSp mod">
        <pc:chgData name="Richard Taylor" userId="a47fa5f1-a632-4aeb-8aad-4a5d183c9d84" providerId="ADAL" clId="{AF5C71FF-8060-46E6-9849-2BD75E18194D}" dt="2023-03-21T16:23:52.164" v="61" actId="14100"/>
        <pc:sldMkLst>
          <pc:docMk/>
          <pc:sldMk cId="2443745227" sldId="304"/>
        </pc:sldMkLst>
        <pc:graphicFrameChg chg="modGraphic">
          <ac:chgData name="Richard Taylor" userId="a47fa5f1-a632-4aeb-8aad-4a5d183c9d84" providerId="ADAL" clId="{AF5C71FF-8060-46E6-9849-2BD75E18194D}" dt="2023-03-21T16:23:36.838" v="58" actId="20577"/>
          <ac:graphicFrameMkLst>
            <pc:docMk/>
            <pc:sldMk cId="2443745227" sldId="304"/>
            <ac:graphicFrameMk id="6" creationId="{58F63363-0CA6-4F6D-273A-86D47355A579}"/>
          </ac:graphicFrameMkLst>
        </pc:graphicFrameChg>
        <pc:picChg chg="add mod">
          <ac:chgData name="Richard Taylor" userId="a47fa5f1-a632-4aeb-8aad-4a5d183c9d84" providerId="ADAL" clId="{AF5C71FF-8060-46E6-9849-2BD75E18194D}" dt="2023-03-21T16:23:52.164" v="61" actId="14100"/>
          <ac:picMkLst>
            <pc:docMk/>
            <pc:sldMk cId="2443745227" sldId="304"/>
            <ac:picMk id="3" creationId="{DDDBCB31-89FF-5CA4-8206-178A3A794369}"/>
          </ac:picMkLst>
        </pc:picChg>
        <pc:picChg chg="del">
          <ac:chgData name="Richard Taylor" userId="a47fa5f1-a632-4aeb-8aad-4a5d183c9d84" providerId="ADAL" clId="{AF5C71FF-8060-46E6-9849-2BD75E18194D}" dt="2023-03-21T16:22:58.848" v="4" actId="478"/>
          <ac:picMkLst>
            <pc:docMk/>
            <pc:sldMk cId="2443745227" sldId="304"/>
            <ac:picMk id="4" creationId="{BACA4D89-EBA5-4CBD-846A-CFB1AD02BE4B}"/>
          </ac:picMkLst>
        </pc:picChg>
      </pc:sldChg>
      <pc:sldChg chg="delCm">
        <pc:chgData name="Richard Taylor" userId="a47fa5f1-a632-4aeb-8aad-4a5d183c9d84" providerId="ADAL" clId="{AF5C71FF-8060-46E6-9849-2BD75E18194D}" dt="2023-03-21T16:22:37.439" v="2"/>
        <pc:sldMkLst>
          <pc:docMk/>
          <pc:sldMk cId="3233046053" sldId="307"/>
        </pc:sldMkLst>
      </pc:sldChg>
      <pc:sldChg chg="delCm">
        <pc:chgData name="Richard Taylor" userId="a47fa5f1-a632-4aeb-8aad-4a5d183c9d84" providerId="ADAL" clId="{AF5C71FF-8060-46E6-9849-2BD75E18194D}" dt="2023-03-21T16:22:40.275" v="3"/>
        <pc:sldMkLst>
          <pc:docMk/>
          <pc:sldMk cId="1076650571" sldId="309"/>
        </pc:sldMkLst>
      </pc:sldChg>
      <pc:sldChg chg="modSp mod">
        <pc:chgData name="Richard Taylor" userId="a47fa5f1-a632-4aeb-8aad-4a5d183c9d84" providerId="ADAL" clId="{AF5C71FF-8060-46E6-9849-2BD75E18194D}" dt="2023-03-21T16:25:43.770" v="110" actId="20577"/>
        <pc:sldMkLst>
          <pc:docMk/>
          <pc:sldMk cId="2229431001" sldId="312"/>
        </pc:sldMkLst>
        <pc:spChg chg="mod">
          <ac:chgData name="Richard Taylor" userId="a47fa5f1-a632-4aeb-8aad-4a5d183c9d84" providerId="ADAL" clId="{AF5C71FF-8060-46E6-9849-2BD75E18194D}" dt="2023-03-21T16:25:43.770" v="110" actId="20577"/>
          <ac:spMkLst>
            <pc:docMk/>
            <pc:sldMk cId="2229431001" sldId="312"/>
            <ac:spMk id="3" creationId="{5D0D603F-7573-4C5A-CE85-12E9E305EB39}"/>
          </ac:spMkLst>
        </pc:spChg>
      </pc:sldChg>
      <pc:sldChg chg="delCm">
        <pc:chgData name="Richard Taylor" userId="a47fa5f1-a632-4aeb-8aad-4a5d183c9d84" providerId="ADAL" clId="{AF5C71FF-8060-46E6-9849-2BD75E18194D}" dt="2023-03-21T16:22:30.755" v="0"/>
        <pc:sldMkLst>
          <pc:docMk/>
          <pc:sldMk cId="396860654" sldId="313"/>
        </pc:sldMkLst>
      </pc:sldChg>
      <pc:sldChg chg="delCm">
        <pc:chgData name="Richard Taylor" userId="a47fa5f1-a632-4aeb-8aad-4a5d183c9d84" providerId="ADAL" clId="{AF5C71FF-8060-46E6-9849-2BD75E18194D}" dt="2023-03-21T16:22:34.215" v="1"/>
        <pc:sldMkLst>
          <pc:docMk/>
          <pc:sldMk cId="795685161" sldId="314"/>
        </pc:sldMkLst>
      </pc:sldChg>
    </pc:docChg>
  </pc:docChgLst>
  <pc:docChgLst>
    <pc:chgData name="Naima Jama" userId="24Nqb78WttriFk0SWsKdUVqN9shVb2DLA16pQm8+yYs=" providerId="None" clId="Web-{52F25E95-8011-4532-9BC3-13DC8BC40565}"/>
    <pc:docChg chg="modSld">
      <pc:chgData name="Naima Jama" userId="24Nqb78WttriFk0SWsKdUVqN9shVb2DLA16pQm8+yYs=" providerId="None" clId="Web-{52F25E95-8011-4532-9BC3-13DC8BC40565}" dt="2023-04-05T15:42:57.647" v="2"/>
      <pc:docMkLst>
        <pc:docMk/>
      </pc:docMkLst>
      <pc:sldChg chg="modSp delCm modCm">
        <pc:chgData name="Naima Jama" userId="24Nqb78WttriFk0SWsKdUVqN9shVb2DLA16pQm8+yYs=" providerId="None" clId="Web-{52F25E95-8011-4532-9BC3-13DC8BC40565}" dt="2023-04-05T15:42:57.647" v="2"/>
        <pc:sldMkLst>
          <pc:docMk/>
          <pc:sldMk cId="3273500316" sldId="295"/>
        </pc:sldMkLst>
        <pc:spChg chg="mod">
          <ac:chgData name="Naima Jama" userId="24Nqb78WttriFk0SWsKdUVqN9shVb2DLA16pQm8+yYs=" providerId="None" clId="Web-{52F25E95-8011-4532-9BC3-13DC8BC40565}" dt="2023-04-05T15:42:54.038" v="1" actId="20577"/>
          <ac:spMkLst>
            <pc:docMk/>
            <pc:sldMk cId="3273500316" sldId="295"/>
            <ac:spMk id="16" creationId="{1A825DC0-EAE0-6E4B-35BF-A6082E5CE198}"/>
          </ac:spMkLst>
        </pc:spChg>
        <pc:extLst>
          <p:ext xmlns:p="http://schemas.openxmlformats.org/presentationml/2006/main" uri="{D6D511B9-2390-475A-947B-AFAB55BFBCF1}">
            <pc226:cmChg xmlns:pc226="http://schemas.microsoft.com/office/powerpoint/2022/06/main/command" chg="del mod">
              <pc226:chgData name="Naima Jama" userId="24Nqb78WttriFk0SWsKdUVqN9shVb2DLA16pQm8+yYs=" providerId="None" clId="Web-{52F25E95-8011-4532-9BC3-13DC8BC40565}" dt="2023-04-05T15:42:57.647" v="2"/>
              <pc2:cmMkLst xmlns:pc2="http://schemas.microsoft.com/office/powerpoint/2019/9/main/command">
                <pc:docMk/>
                <pc:sldMk cId="3273500316" sldId="295"/>
                <pc2:cmMk id="{C9A1BE78-EE22-471A-B449-6157468921D6}"/>
              </pc2:cmMkLst>
            </pc226:cmChg>
          </p:ext>
        </pc:extLst>
      </pc:sldChg>
    </pc:docChg>
  </pc:docChgLst>
  <pc:docChgLst>
    <pc:chgData name="Naima Jama" userId="24Nqb78WttriFk0SWsKdUVqN9shVb2DLA16pQm8+yYs=" providerId="None" clId="Web-{447380AC-3EF1-4C02-AC11-2224BDD8336E}"/>
    <pc:docChg chg="modSld">
      <pc:chgData name="Naima Jama" userId="24Nqb78WttriFk0SWsKdUVqN9shVb2DLA16pQm8+yYs=" providerId="None" clId="Web-{447380AC-3EF1-4C02-AC11-2224BDD8336E}" dt="2023-04-14T14:37:28.758" v="59"/>
      <pc:docMkLst>
        <pc:docMk/>
      </pc:docMkLst>
      <pc:sldChg chg="addSp delSp modSp">
        <pc:chgData name="Naima Jama" userId="24Nqb78WttriFk0SWsKdUVqN9shVb2DLA16pQm8+yYs=" providerId="None" clId="Web-{447380AC-3EF1-4C02-AC11-2224BDD8336E}" dt="2023-04-14T14:32:43.627" v="42" actId="20577"/>
        <pc:sldMkLst>
          <pc:docMk/>
          <pc:sldMk cId="3268924002" sldId="283"/>
        </pc:sldMkLst>
        <pc:spChg chg="mod">
          <ac:chgData name="Naima Jama" userId="24Nqb78WttriFk0SWsKdUVqN9shVb2DLA16pQm8+yYs=" providerId="None" clId="Web-{447380AC-3EF1-4C02-AC11-2224BDD8336E}" dt="2023-04-14T14:32:43.627" v="42" actId="20577"/>
          <ac:spMkLst>
            <pc:docMk/>
            <pc:sldMk cId="3268924002" sldId="283"/>
            <ac:spMk id="3" creationId="{A4EA82D0-BEAF-462F-AB28-9167DAECE9F7}"/>
          </ac:spMkLst>
        </pc:spChg>
        <pc:cxnChg chg="add del mod">
          <ac:chgData name="Naima Jama" userId="24Nqb78WttriFk0SWsKdUVqN9shVb2DLA16pQm8+yYs=" providerId="None" clId="Web-{447380AC-3EF1-4C02-AC11-2224BDD8336E}" dt="2023-04-14T14:31:14.485" v="34"/>
          <ac:cxnSpMkLst>
            <pc:docMk/>
            <pc:sldMk cId="3268924002" sldId="283"/>
            <ac:cxnSpMk id="5" creationId="{EF83C0E5-FBBE-B1E2-6C2F-E39AAEFC0069}"/>
          </ac:cxnSpMkLst>
        </pc:cxnChg>
      </pc:sldChg>
      <pc:sldChg chg="modSp addCm delCm">
        <pc:chgData name="Naima Jama" userId="24Nqb78WttriFk0SWsKdUVqN9shVb2DLA16pQm8+yYs=" providerId="None" clId="Web-{447380AC-3EF1-4C02-AC11-2224BDD8336E}" dt="2023-04-14T14:37:28.758" v="59"/>
        <pc:sldMkLst>
          <pc:docMk/>
          <pc:sldMk cId="3937355768" sldId="296"/>
        </pc:sldMkLst>
        <pc:spChg chg="mod">
          <ac:chgData name="Naima Jama" userId="24Nqb78WttriFk0SWsKdUVqN9shVb2DLA16pQm8+yYs=" providerId="None" clId="Web-{447380AC-3EF1-4C02-AC11-2224BDD8336E}" dt="2023-04-14T14:36:34.804" v="57" actId="20577"/>
          <ac:spMkLst>
            <pc:docMk/>
            <pc:sldMk cId="3937355768" sldId="296"/>
            <ac:spMk id="7" creationId="{3558568C-6FBD-4E5F-BC61-850DC8B7604A}"/>
          </ac:spMkLst>
        </pc:spChg>
        <pc:extLst>
          <p:ext xmlns:p="http://schemas.openxmlformats.org/presentationml/2006/main" uri="{D6D511B9-2390-475A-947B-AFAB55BFBCF1}">
            <pc226:cmChg xmlns:pc226="http://schemas.microsoft.com/office/powerpoint/2022/06/main/command" chg="add del">
              <pc226:chgData name="Naima Jama" userId="24Nqb78WttriFk0SWsKdUVqN9shVb2DLA16pQm8+yYs=" providerId="None" clId="Web-{447380AC-3EF1-4C02-AC11-2224BDD8336E}" dt="2023-04-14T14:37:28.758" v="59"/>
              <pc2:cmMkLst xmlns:pc2="http://schemas.microsoft.com/office/powerpoint/2019/9/main/command">
                <pc:docMk/>
                <pc:sldMk cId="3937355768" sldId="296"/>
                <pc2:cmMk id="{4E59FA31-CCDF-43D1-9D38-E8A99F36EFAC}"/>
              </pc2:cmMkLst>
            </pc226:cmChg>
          </p:ext>
        </pc:extLst>
      </pc:sldChg>
      <pc:sldChg chg="modSp">
        <pc:chgData name="Naima Jama" userId="24Nqb78WttriFk0SWsKdUVqN9shVb2DLA16pQm8+yYs=" providerId="None" clId="Web-{447380AC-3EF1-4C02-AC11-2224BDD8336E}" dt="2023-04-14T14:36:20.897" v="56" actId="20577"/>
        <pc:sldMkLst>
          <pc:docMk/>
          <pc:sldMk cId="3865461005" sldId="300"/>
        </pc:sldMkLst>
        <pc:spChg chg="mod">
          <ac:chgData name="Naima Jama" userId="24Nqb78WttriFk0SWsKdUVqN9shVb2DLA16pQm8+yYs=" providerId="None" clId="Web-{447380AC-3EF1-4C02-AC11-2224BDD8336E}" dt="2023-04-14T14:34:43.786" v="47" actId="1076"/>
          <ac:spMkLst>
            <pc:docMk/>
            <pc:sldMk cId="3865461005" sldId="300"/>
            <ac:spMk id="2" creationId="{405C7A75-70E3-4D0A-9025-D5013D19BF4F}"/>
          </ac:spMkLst>
        </pc:spChg>
        <pc:spChg chg="mod">
          <ac:chgData name="Naima Jama" userId="24Nqb78WttriFk0SWsKdUVqN9shVb2DLA16pQm8+yYs=" providerId="None" clId="Web-{447380AC-3EF1-4C02-AC11-2224BDD8336E}" dt="2023-04-14T14:36:20.897" v="56" actId="20577"/>
          <ac:spMkLst>
            <pc:docMk/>
            <pc:sldMk cId="3865461005" sldId="300"/>
            <ac:spMk id="3" creationId="{6A3981B1-712F-40CC-9C75-1828C8E591F5}"/>
          </ac:spMkLst>
        </pc:spChg>
      </pc:sldChg>
      <pc:sldChg chg="modSp">
        <pc:chgData name="Naima Jama" userId="24Nqb78WttriFk0SWsKdUVqN9shVb2DLA16pQm8+yYs=" providerId="None" clId="Web-{447380AC-3EF1-4C02-AC11-2224BDD8336E}" dt="2023-04-14T14:33:41.253" v="46" actId="20577"/>
        <pc:sldMkLst>
          <pc:docMk/>
          <pc:sldMk cId="2640939332" sldId="303"/>
        </pc:sldMkLst>
        <pc:spChg chg="mod">
          <ac:chgData name="Naima Jama" userId="24Nqb78WttriFk0SWsKdUVqN9shVb2DLA16pQm8+yYs=" providerId="None" clId="Web-{447380AC-3EF1-4C02-AC11-2224BDD8336E}" dt="2023-04-14T14:33:41.253" v="46" actId="20577"/>
          <ac:spMkLst>
            <pc:docMk/>
            <pc:sldMk cId="2640939332" sldId="303"/>
            <ac:spMk id="3" creationId="{FA4EE4F6-F9C7-5DA5-1CBB-81C9A2F84844}"/>
          </ac:spMkLst>
        </pc:spChg>
        <pc:picChg chg="mod">
          <ac:chgData name="Naima Jama" userId="24Nqb78WttriFk0SWsKdUVqN9shVb2DLA16pQm8+yYs=" providerId="None" clId="Web-{447380AC-3EF1-4C02-AC11-2224BDD8336E}" dt="2023-04-14T14:33:18.596" v="45" actId="1076"/>
          <ac:picMkLst>
            <pc:docMk/>
            <pc:sldMk cId="2640939332" sldId="303"/>
            <ac:picMk id="5" creationId="{FE59B9CC-85D5-D6CF-ADB0-374DC7861FAA}"/>
          </ac:picMkLst>
        </pc:picChg>
      </pc:sldChg>
    </pc:docChg>
  </pc:docChgLst>
  <pc:docChgLst>
    <pc:chgData name="Naima Jama" userId="24Nqb78WttriFk0SWsKdUVqN9shVb2DLA16pQm8+yYs=" providerId="None" clId="Web-{16F16D41-024C-4675-BD53-C4FC5297FED3}"/>
    <pc:docChg chg="modSld">
      <pc:chgData name="Naima Jama" userId="24Nqb78WttriFk0SWsKdUVqN9shVb2DLA16pQm8+yYs=" providerId="None" clId="Web-{16F16D41-024C-4675-BD53-C4FC5297FED3}" dt="2023-04-18T09:49:17.089" v="2" actId="20577"/>
      <pc:docMkLst>
        <pc:docMk/>
      </pc:docMkLst>
      <pc:sldChg chg="modSp">
        <pc:chgData name="Naima Jama" userId="24Nqb78WttriFk0SWsKdUVqN9shVb2DLA16pQm8+yYs=" providerId="None" clId="Web-{16F16D41-024C-4675-BD53-C4FC5297FED3}" dt="2023-04-18T09:49:17.089" v="2" actId="20577"/>
        <pc:sldMkLst>
          <pc:docMk/>
          <pc:sldMk cId="2640939332" sldId="303"/>
        </pc:sldMkLst>
        <pc:spChg chg="mod">
          <ac:chgData name="Naima Jama" userId="24Nqb78WttriFk0SWsKdUVqN9shVb2DLA16pQm8+yYs=" providerId="None" clId="Web-{16F16D41-024C-4675-BD53-C4FC5297FED3}" dt="2023-04-18T09:49:17.089" v="2" actId="20577"/>
          <ac:spMkLst>
            <pc:docMk/>
            <pc:sldMk cId="2640939332" sldId="303"/>
            <ac:spMk id="3" creationId="{FA4EE4F6-F9C7-5DA5-1CBB-81C9A2F84844}"/>
          </ac:spMkLst>
        </pc:spChg>
      </pc:sldChg>
    </pc:docChg>
  </pc:docChgLst>
  <pc:docChgLst>
    <pc:chgData name="Naima Jama" userId="24Nqb78WttriFk0SWsKdUVqN9shVb2DLA16pQm8+yYs=" providerId="None" clId="Web-{3A301258-D24F-4D11-BB32-43A21E9C2DDF}"/>
    <pc:docChg chg="modSld">
      <pc:chgData name="Naima Jama" userId="24Nqb78WttriFk0SWsKdUVqN9shVb2DLA16pQm8+yYs=" providerId="None" clId="Web-{3A301258-D24F-4D11-BB32-43A21E9C2DDF}" dt="2023-04-19T07:50:15.096" v="18" actId="20577"/>
      <pc:docMkLst>
        <pc:docMk/>
      </pc:docMkLst>
      <pc:sldChg chg="modSp">
        <pc:chgData name="Naima Jama" userId="24Nqb78WttriFk0SWsKdUVqN9shVb2DLA16pQm8+yYs=" providerId="None" clId="Web-{3A301258-D24F-4D11-BB32-43A21E9C2DDF}" dt="2023-04-19T07:50:15.096" v="18" actId="20577"/>
        <pc:sldMkLst>
          <pc:docMk/>
          <pc:sldMk cId="4044140566" sldId="301"/>
        </pc:sldMkLst>
        <pc:spChg chg="mod">
          <ac:chgData name="Naima Jama" userId="24Nqb78WttriFk0SWsKdUVqN9shVb2DLA16pQm8+yYs=" providerId="None" clId="Web-{3A301258-D24F-4D11-BB32-43A21E9C2DDF}" dt="2023-04-19T07:50:15.096" v="18" actId="20577"/>
          <ac:spMkLst>
            <pc:docMk/>
            <pc:sldMk cId="4044140566" sldId="301"/>
            <ac:spMk id="2" creationId="{FD055251-F750-768A-3342-DF5CFCDA02DF}"/>
          </ac:spMkLst>
        </pc:spChg>
      </pc:sldChg>
      <pc:sldChg chg="modSp">
        <pc:chgData name="Naima Jama" userId="24Nqb78WttriFk0SWsKdUVqN9shVb2DLA16pQm8+yYs=" providerId="None" clId="Web-{3A301258-D24F-4D11-BB32-43A21E9C2DDF}" dt="2023-04-18T16:45:55.508" v="15"/>
        <pc:sldMkLst>
          <pc:docMk/>
          <pc:sldMk cId="2443745227" sldId="304"/>
        </pc:sldMkLst>
        <pc:graphicFrameChg chg="mod modGraphic">
          <ac:chgData name="Naima Jama" userId="24Nqb78WttriFk0SWsKdUVqN9shVb2DLA16pQm8+yYs=" providerId="None" clId="Web-{3A301258-D24F-4D11-BB32-43A21E9C2DDF}" dt="2023-04-18T16:45:55.508" v="15"/>
          <ac:graphicFrameMkLst>
            <pc:docMk/>
            <pc:sldMk cId="2443745227" sldId="304"/>
            <ac:graphicFrameMk id="6" creationId="{58F63363-0CA6-4F6D-273A-86D47355A579}"/>
          </ac:graphicFrameMkLst>
        </pc:graphicFrameChg>
      </pc:sldChg>
      <pc:sldChg chg="modSp">
        <pc:chgData name="Naima Jama" userId="24Nqb78WttriFk0SWsKdUVqN9shVb2DLA16pQm8+yYs=" providerId="None" clId="Web-{3A301258-D24F-4D11-BB32-43A21E9C2DDF}" dt="2023-04-18T16:47:37.354" v="16" actId="20577"/>
        <pc:sldMkLst>
          <pc:docMk/>
          <pc:sldMk cId="810766675" sldId="318"/>
        </pc:sldMkLst>
        <pc:spChg chg="mod">
          <ac:chgData name="Naima Jama" userId="24Nqb78WttriFk0SWsKdUVqN9shVb2DLA16pQm8+yYs=" providerId="None" clId="Web-{3A301258-D24F-4D11-BB32-43A21E9C2DDF}" dt="2023-04-18T16:47:37.354" v="16" actId="20577"/>
          <ac:spMkLst>
            <pc:docMk/>
            <pc:sldMk cId="810766675" sldId="318"/>
            <ac:spMk id="2" creationId="{B2BD2E25-7687-5446-FE2F-3649EE1B490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68D5B-3815-440F-9ACC-98AF7666756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GB"/>
        </a:p>
      </dgm:t>
    </dgm:pt>
    <dgm:pt modelId="{D518E3CD-4EEF-4AD3-99F2-EC35EA1FD78F}">
      <dgm:prSet/>
      <dgm:spPr/>
      <dgm:t>
        <a:bodyPr/>
        <a:lstStyle/>
        <a:p>
          <a:r>
            <a:rPr lang="en-GB" b="0" dirty="0"/>
            <a:t>Up to 100% grant funding for Feasibility, Pre-FEED and FEED stages</a:t>
          </a:r>
          <a:endParaRPr lang="en-GB" dirty="0"/>
        </a:p>
      </dgm:t>
    </dgm:pt>
    <dgm:pt modelId="{C801FF66-3AC0-4CBC-928A-FC37D2CCF4B5}" type="parTrans" cxnId="{5C6EAC53-ECB2-4E46-B040-0782A8B261CD}">
      <dgm:prSet/>
      <dgm:spPr/>
      <dgm:t>
        <a:bodyPr/>
        <a:lstStyle/>
        <a:p>
          <a:endParaRPr lang="en-GB"/>
        </a:p>
      </dgm:t>
    </dgm:pt>
    <dgm:pt modelId="{5BF6593D-5570-4AE5-A745-8CE10CD4CF20}" type="sibTrans" cxnId="{5C6EAC53-ECB2-4E46-B040-0782A8B261CD}">
      <dgm:prSet/>
      <dgm:spPr/>
      <dgm:t>
        <a:bodyPr/>
        <a:lstStyle/>
        <a:p>
          <a:endParaRPr lang="en-GB"/>
        </a:p>
      </dgm:t>
    </dgm:pt>
    <dgm:pt modelId="{1F943CCF-DDE4-44D5-BE47-A5255F67F4BC}">
      <dgm:prSet/>
      <dgm:spPr/>
      <dgm:t>
        <a:bodyPr/>
        <a:lstStyle/>
        <a:p>
          <a:r>
            <a:rPr lang="en-GB" b="0" dirty="0"/>
            <a:t>Up to 50% grant funding for Detailed Design and Procurement of Main Equipment stages</a:t>
          </a:r>
          <a:endParaRPr lang="en-GB" dirty="0"/>
        </a:p>
      </dgm:t>
    </dgm:pt>
    <dgm:pt modelId="{9811A0B1-3546-4DEF-9F8C-17DC40DEFF71}" type="parTrans" cxnId="{52544D87-984B-4A69-BD3F-E6F97C51F1A5}">
      <dgm:prSet/>
      <dgm:spPr/>
      <dgm:t>
        <a:bodyPr/>
        <a:lstStyle/>
        <a:p>
          <a:endParaRPr lang="en-GB"/>
        </a:p>
      </dgm:t>
    </dgm:pt>
    <dgm:pt modelId="{BCE79FE4-C576-4878-B89C-F93B40BE97A8}" type="sibTrans" cxnId="{52544D87-984B-4A69-BD3F-E6F97C51F1A5}">
      <dgm:prSet/>
      <dgm:spPr/>
      <dgm:t>
        <a:bodyPr/>
        <a:lstStyle/>
        <a:p>
          <a:endParaRPr lang="en-GB"/>
        </a:p>
      </dgm:t>
    </dgm:pt>
    <dgm:pt modelId="{1874DA69-0B12-4002-B0FF-3AE40C593C6B}">
      <dgm:prSet/>
      <dgm:spPr/>
      <dgm:t>
        <a:bodyPr/>
        <a:lstStyle/>
        <a:p>
          <a:r>
            <a:rPr lang="en-GB" b="0" dirty="0"/>
            <a:t>No funds for construction, installation, commissioning, start-up or operational stages </a:t>
          </a:r>
          <a:endParaRPr lang="en-GB" dirty="0"/>
        </a:p>
      </dgm:t>
    </dgm:pt>
    <dgm:pt modelId="{3450EB6F-0A69-4394-BA45-834BB264E313}" type="parTrans" cxnId="{2BAF8598-B176-4CC8-ADAB-814C3DEA0AAB}">
      <dgm:prSet/>
      <dgm:spPr/>
      <dgm:t>
        <a:bodyPr/>
        <a:lstStyle/>
        <a:p>
          <a:endParaRPr lang="en-GB"/>
        </a:p>
      </dgm:t>
    </dgm:pt>
    <dgm:pt modelId="{29D71553-BD8F-4311-97D6-F7293E1A54FD}" type="sibTrans" cxnId="{2BAF8598-B176-4CC8-ADAB-814C3DEA0AAB}">
      <dgm:prSet/>
      <dgm:spPr/>
      <dgm:t>
        <a:bodyPr/>
        <a:lstStyle/>
        <a:p>
          <a:endParaRPr lang="en-GB"/>
        </a:p>
      </dgm:t>
    </dgm:pt>
    <dgm:pt modelId="{82D74824-994B-48A2-A4D9-0CD94EDDF412}" type="pres">
      <dgm:prSet presAssocID="{D2C68D5B-3815-440F-9ACC-98AF76667561}" presName="linear" presStyleCnt="0">
        <dgm:presLayoutVars>
          <dgm:animLvl val="lvl"/>
          <dgm:resizeHandles val="exact"/>
        </dgm:presLayoutVars>
      </dgm:prSet>
      <dgm:spPr/>
    </dgm:pt>
    <dgm:pt modelId="{39AEB895-0A7B-4A6C-A7A0-D0AC7D1B319A}" type="pres">
      <dgm:prSet presAssocID="{D518E3CD-4EEF-4AD3-99F2-EC35EA1FD78F}" presName="parentText" presStyleLbl="node1" presStyleIdx="0" presStyleCnt="3">
        <dgm:presLayoutVars>
          <dgm:chMax val="0"/>
          <dgm:bulletEnabled val="1"/>
        </dgm:presLayoutVars>
      </dgm:prSet>
      <dgm:spPr/>
    </dgm:pt>
    <dgm:pt modelId="{1F290BD3-50B3-495A-86A0-BD6E653D759F}" type="pres">
      <dgm:prSet presAssocID="{5BF6593D-5570-4AE5-A745-8CE10CD4CF20}" presName="spacer" presStyleCnt="0"/>
      <dgm:spPr/>
    </dgm:pt>
    <dgm:pt modelId="{464FF875-3BC9-416D-9929-5D019F4F3DD0}" type="pres">
      <dgm:prSet presAssocID="{1F943CCF-DDE4-44D5-BE47-A5255F67F4BC}" presName="parentText" presStyleLbl="node1" presStyleIdx="1" presStyleCnt="3">
        <dgm:presLayoutVars>
          <dgm:chMax val="0"/>
          <dgm:bulletEnabled val="1"/>
        </dgm:presLayoutVars>
      </dgm:prSet>
      <dgm:spPr/>
    </dgm:pt>
    <dgm:pt modelId="{A46E4D6D-F244-44B7-8ADE-A68ED3E59434}" type="pres">
      <dgm:prSet presAssocID="{BCE79FE4-C576-4878-B89C-F93B40BE97A8}" presName="spacer" presStyleCnt="0"/>
      <dgm:spPr/>
    </dgm:pt>
    <dgm:pt modelId="{344A9A95-86B0-4933-886F-E19949F0AA0D}" type="pres">
      <dgm:prSet presAssocID="{1874DA69-0B12-4002-B0FF-3AE40C593C6B}" presName="parentText" presStyleLbl="node1" presStyleIdx="2" presStyleCnt="3">
        <dgm:presLayoutVars>
          <dgm:chMax val="0"/>
          <dgm:bulletEnabled val="1"/>
        </dgm:presLayoutVars>
      </dgm:prSet>
      <dgm:spPr/>
    </dgm:pt>
  </dgm:ptLst>
  <dgm:cxnLst>
    <dgm:cxn modelId="{B62F342F-D31B-47CB-9A51-7CF4D62BDC03}" type="presOf" srcId="{1874DA69-0B12-4002-B0FF-3AE40C593C6B}" destId="{344A9A95-86B0-4933-886F-E19949F0AA0D}" srcOrd="0" destOrd="0" presId="urn:microsoft.com/office/officeart/2005/8/layout/vList2"/>
    <dgm:cxn modelId="{64623834-1990-441F-AD7D-5C22D76BD61D}" type="presOf" srcId="{D518E3CD-4EEF-4AD3-99F2-EC35EA1FD78F}" destId="{39AEB895-0A7B-4A6C-A7A0-D0AC7D1B319A}" srcOrd="0" destOrd="0" presId="urn:microsoft.com/office/officeart/2005/8/layout/vList2"/>
    <dgm:cxn modelId="{02D6E54C-E393-44A3-A303-817FC93840AB}" type="presOf" srcId="{1F943CCF-DDE4-44D5-BE47-A5255F67F4BC}" destId="{464FF875-3BC9-416D-9929-5D019F4F3DD0}" srcOrd="0" destOrd="0" presId="urn:microsoft.com/office/officeart/2005/8/layout/vList2"/>
    <dgm:cxn modelId="{5C6EAC53-ECB2-4E46-B040-0782A8B261CD}" srcId="{D2C68D5B-3815-440F-9ACC-98AF76667561}" destId="{D518E3CD-4EEF-4AD3-99F2-EC35EA1FD78F}" srcOrd="0" destOrd="0" parTransId="{C801FF66-3AC0-4CBC-928A-FC37D2CCF4B5}" sibTransId="{5BF6593D-5570-4AE5-A745-8CE10CD4CF20}"/>
    <dgm:cxn modelId="{52544D87-984B-4A69-BD3F-E6F97C51F1A5}" srcId="{D2C68D5B-3815-440F-9ACC-98AF76667561}" destId="{1F943CCF-DDE4-44D5-BE47-A5255F67F4BC}" srcOrd="1" destOrd="0" parTransId="{9811A0B1-3546-4DEF-9F8C-17DC40DEFF71}" sibTransId="{BCE79FE4-C576-4878-B89C-F93B40BE97A8}"/>
    <dgm:cxn modelId="{2BAF8598-B176-4CC8-ADAB-814C3DEA0AAB}" srcId="{D2C68D5B-3815-440F-9ACC-98AF76667561}" destId="{1874DA69-0B12-4002-B0FF-3AE40C593C6B}" srcOrd="2" destOrd="0" parTransId="{3450EB6F-0A69-4394-BA45-834BB264E313}" sibTransId="{29D71553-BD8F-4311-97D6-F7293E1A54FD}"/>
    <dgm:cxn modelId="{4ABAAEC7-CB99-47E0-A865-8B6336131A6D}" type="presOf" srcId="{D2C68D5B-3815-440F-9ACC-98AF76667561}" destId="{82D74824-994B-48A2-A4D9-0CD94EDDF412}" srcOrd="0" destOrd="0" presId="urn:microsoft.com/office/officeart/2005/8/layout/vList2"/>
    <dgm:cxn modelId="{8FBFE63A-EA07-47FB-BDF9-80AD395D13A5}" type="presParOf" srcId="{82D74824-994B-48A2-A4D9-0CD94EDDF412}" destId="{39AEB895-0A7B-4A6C-A7A0-D0AC7D1B319A}" srcOrd="0" destOrd="0" presId="urn:microsoft.com/office/officeart/2005/8/layout/vList2"/>
    <dgm:cxn modelId="{FC8A75C0-64FF-481F-AB6A-40ADA131A514}" type="presParOf" srcId="{82D74824-994B-48A2-A4D9-0CD94EDDF412}" destId="{1F290BD3-50B3-495A-86A0-BD6E653D759F}" srcOrd="1" destOrd="0" presId="urn:microsoft.com/office/officeart/2005/8/layout/vList2"/>
    <dgm:cxn modelId="{735D3D4E-7679-467E-9BD8-0B98080C54C7}" type="presParOf" srcId="{82D74824-994B-48A2-A4D9-0CD94EDDF412}" destId="{464FF875-3BC9-416D-9929-5D019F4F3DD0}" srcOrd="2" destOrd="0" presId="urn:microsoft.com/office/officeart/2005/8/layout/vList2"/>
    <dgm:cxn modelId="{22CD4D7A-3F83-452A-BB25-B5FFB305C497}" type="presParOf" srcId="{82D74824-994B-48A2-A4D9-0CD94EDDF412}" destId="{A46E4D6D-F244-44B7-8ADE-A68ED3E59434}" srcOrd="3" destOrd="0" presId="urn:microsoft.com/office/officeart/2005/8/layout/vList2"/>
    <dgm:cxn modelId="{E41CD55F-AA52-4A0B-99F7-C09996CA16D6}" type="presParOf" srcId="{82D74824-994B-48A2-A4D9-0CD94EDDF412}" destId="{344A9A95-86B0-4933-886F-E19949F0AA0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EB895-0A7B-4A6C-A7A0-D0AC7D1B319A}">
      <dsp:nvSpPr>
        <dsp:cNvPr id="0" name=""/>
        <dsp:cNvSpPr/>
      </dsp:nvSpPr>
      <dsp:spPr>
        <a:xfrm>
          <a:off x="0" y="4813"/>
          <a:ext cx="11231033" cy="9126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t>Up to 100% grant funding for Feasibility, Pre-FEED and FEED stages</a:t>
          </a:r>
          <a:endParaRPr lang="en-GB" sz="2400" kern="1200" dirty="0"/>
        </a:p>
      </dsp:txBody>
      <dsp:txXfrm>
        <a:off x="44549" y="49362"/>
        <a:ext cx="11141935" cy="823502"/>
      </dsp:txXfrm>
    </dsp:sp>
    <dsp:sp modelId="{464FF875-3BC9-416D-9929-5D019F4F3DD0}">
      <dsp:nvSpPr>
        <dsp:cNvPr id="0" name=""/>
        <dsp:cNvSpPr/>
      </dsp:nvSpPr>
      <dsp:spPr>
        <a:xfrm>
          <a:off x="0" y="986533"/>
          <a:ext cx="11231033" cy="912600"/>
        </a:xfrm>
        <a:prstGeom prst="roundRect">
          <a:avLst/>
        </a:prstGeom>
        <a:solidFill>
          <a:schemeClr val="accent1">
            <a:shade val="80000"/>
            <a:hueOff val="-273231"/>
            <a:satOff val="-44755"/>
            <a:lumOff val="21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t>Up to 50% grant funding for Detailed Design and Procurement of Main Equipment stages</a:t>
          </a:r>
          <a:endParaRPr lang="en-GB" sz="2400" kern="1200" dirty="0"/>
        </a:p>
      </dsp:txBody>
      <dsp:txXfrm>
        <a:off x="44549" y="1031082"/>
        <a:ext cx="11141935" cy="823502"/>
      </dsp:txXfrm>
    </dsp:sp>
    <dsp:sp modelId="{344A9A95-86B0-4933-886F-E19949F0AA0D}">
      <dsp:nvSpPr>
        <dsp:cNvPr id="0" name=""/>
        <dsp:cNvSpPr/>
      </dsp:nvSpPr>
      <dsp:spPr>
        <a:xfrm>
          <a:off x="0" y="1968253"/>
          <a:ext cx="11231033" cy="912600"/>
        </a:xfrm>
        <a:prstGeom prst="roundRect">
          <a:avLst/>
        </a:prstGeom>
        <a:solidFill>
          <a:schemeClr val="accent1">
            <a:shade val="80000"/>
            <a:hueOff val="-546463"/>
            <a:satOff val="-89510"/>
            <a:lumOff val="439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t>No funds for construction, installation, commissioning, start-up or operational stages </a:t>
          </a:r>
          <a:endParaRPr lang="en-GB" sz="2400" kern="1200" dirty="0"/>
        </a:p>
      </dsp:txBody>
      <dsp:txXfrm>
        <a:off x="44549" y="2012802"/>
        <a:ext cx="11141935" cy="823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940B8F-7671-4FF5-8553-45043ADE6F4B}" type="datetimeFigureOut">
              <a:rPr lang="en-GB" smtClean="0"/>
              <a:t>19/04/2023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9E0186-9C2B-4EBD-8BA8-0AEC0B94EAB2}" type="slidenum">
              <a:rPr lang="en-GB" smtClean="0"/>
              <a:t>‹#›</a:t>
            </a:fld>
            <a:endParaRPr lang="en-GB"/>
          </a:p>
        </p:txBody>
      </p:sp>
    </p:spTree>
    <p:extLst>
      <p:ext uri="{BB962C8B-B14F-4D97-AF65-F5344CB8AC3E}">
        <p14:creationId xmlns:p14="http://schemas.microsoft.com/office/powerpoint/2010/main" val="3000450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733A0-398B-4BAF-BD25-169F4A83029D}" type="datetimeFigureOut">
              <a:rPr lang="en-GB" smtClean="0"/>
              <a:t>19/04/2023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F6594-2178-41A6-A524-8B4506A022E8}" type="slidenum">
              <a:rPr lang="en-GB" smtClean="0"/>
              <a:t>‹#›</a:t>
            </a:fld>
            <a:endParaRPr lang="en-GB"/>
          </a:p>
        </p:txBody>
      </p:sp>
    </p:spTree>
    <p:extLst>
      <p:ext uri="{BB962C8B-B14F-4D97-AF65-F5344CB8AC3E}">
        <p14:creationId xmlns:p14="http://schemas.microsoft.com/office/powerpoint/2010/main" val="4198642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Douglas</a:t>
            </a:r>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2</a:t>
            </a:fld>
            <a:endParaRPr lang="en-GB"/>
          </a:p>
        </p:txBody>
      </p:sp>
    </p:spTree>
    <p:extLst>
      <p:ext uri="{BB962C8B-B14F-4D97-AF65-F5344CB8AC3E}">
        <p14:creationId xmlns:p14="http://schemas.microsoft.com/office/powerpoint/2010/main" val="293284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Elisabeta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effectLst/>
                <a:latin typeface="+mn-lt"/>
                <a:ea typeface="+mn-ea"/>
                <a:cs typeface="+mn-cs"/>
              </a:rPr>
              <a:t>“Own costs” include applicant’s own costs and eligible costs incurred by consortium members and eligible costs incurred by companies connected to any of these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F6594-2178-41A6-A524-8B4506A022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2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Elisabeta</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F6594-2178-41A6-A524-8B4506A022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57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Elisabeta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weeks for the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 weeks for the assessments</a:t>
            </a:r>
          </a:p>
          <a:p>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16</a:t>
            </a:fld>
            <a:endParaRPr lang="en-GB"/>
          </a:p>
        </p:txBody>
      </p:sp>
    </p:spTree>
    <p:extLst>
      <p:ext uri="{BB962C8B-B14F-4D97-AF65-F5344CB8AC3E}">
        <p14:creationId xmlns:p14="http://schemas.microsoft.com/office/powerpoint/2010/main" val="308339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guidance document has three sections (it is vital to read and understand all sections ahead of an application):</a:t>
            </a:r>
          </a:p>
          <a:p>
            <a:pPr marL="342900" lvl="0" indent="-342900" algn="just">
              <a:lnSpc>
                <a:spcPct val="115000"/>
              </a:lnSpc>
              <a:spcBef>
                <a:spcPts val="1200"/>
              </a:spcBef>
              <a:spcAft>
                <a:spcPts val="600"/>
              </a:spcAft>
              <a:buFont typeface="Symbol" panose="05050102010706020507" pitchFamily="18" charset="2"/>
              <a:buChar char=""/>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Section A</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The fund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background</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1200"/>
              </a:spcBef>
              <a:spcAft>
                <a:spcPts val="600"/>
              </a:spcAft>
              <a:buFont typeface="Symbol" panose="05050102010706020507" pitchFamily="18" charset="2"/>
              <a:buChar char=""/>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Section B</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Fund objectives and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eligibility</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criteria.</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1200"/>
              </a:spcBef>
              <a:spcAft>
                <a:spcPts val="600"/>
              </a:spcAft>
              <a:buFont typeface="Symbol" panose="05050102010706020507" pitchFamily="18" charset="2"/>
              <a:buChar char=""/>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Section C</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Guidance for applicants.</a:t>
            </a:r>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17</a:t>
            </a:fld>
            <a:endParaRPr lang="en-GB"/>
          </a:p>
        </p:txBody>
      </p:sp>
    </p:spTree>
    <p:extLst>
      <p:ext uri="{BB962C8B-B14F-4D97-AF65-F5344CB8AC3E}">
        <p14:creationId xmlns:p14="http://schemas.microsoft.com/office/powerpoint/2010/main" val="31084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Elisabeta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Assessment of applications will be based only on the info explicitly contained within the application and supporting documentation, or that is provided during clarification rounds or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18</a:t>
            </a:fld>
            <a:endParaRPr lang="en-GB"/>
          </a:p>
        </p:txBody>
      </p:sp>
    </p:spTree>
    <p:extLst>
      <p:ext uri="{BB962C8B-B14F-4D97-AF65-F5344CB8AC3E}">
        <p14:creationId xmlns:p14="http://schemas.microsoft.com/office/powerpoint/2010/main" val="295189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Elisabeta</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F6594-2178-41A6-A524-8B4506A022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502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Ricardo</a:t>
            </a:r>
          </a:p>
        </p:txBody>
      </p:sp>
      <p:sp>
        <p:nvSpPr>
          <p:cNvPr id="4" name="Slide Number Placeholder 3"/>
          <p:cNvSpPr>
            <a:spLocks noGrp="1"/>
          </p:cNvSpPr>
          <p:nvPr>
            <p:ph type="sldNum" sz="quarter" idx="5"/>
          </p:nvPr>
        </p:nvSpPr>
        <p:spPr/>
        <p:txBody>
          <a:bodyPr/>
          <a:lstStyle/>
          <a:p>
            <a:fld id="{279F6594-2178-41A6-A524-8B4506A022E8}" type="slidenum">
              <a:rPr lang="en-GB" smtClean="0"/>
              <a:t>20</a:t>
            </a:fld>
            <a:endParaRPr lang="en-GB"/>
          </a:p>
        </p:txBody>
      </p:sp>
    </p:spTree>
    <p:extLst>
      <p:ext uri="{BB962C8B-B14F-4D97-AF65-F5344CB8AC3E}">
        <p14:creationId xmlns:p14="http://schemas.microsoft.com/office/powerpoint/2010/main" val="3834285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Elliot</a:t>
            </a:r>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21</a:t>
            </a:fld>
            <a:endParaRPr lang="en-GB"/>
          </a:p>
        </p:txBody>
      </p:sp>
    </p:spTree>
    <p:extLst>
      <p:ext uri="{BB962C8B-B14F-4D97-AF65-F5344CB8AC3E}">
        <p14:creationId xmlns:p14="http://schemas.microsoft.com/office/powerpoint/2010/main" val="35845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4</a:t>
            </a:fld>
            <a:endParaRPr lang="en-GB"/>
          </a:p>
        </p:txBody>
      </p:sp>
    </p:spTree>
    <p:extLst>
      <p:ext uri="{BB962C8B-B14F-4D97-AF65-F5344CB8AC3E}">
        <p14:creationId xmlns:p14="http://schemas.microsoft.com/office/powerpoint/2010/main" val="330778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Douglas</a:t>
            </a:r>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5</a:t>
            </a:fld>
            <a:endParaRPr lang="en-GB"/>
          </a:p>
        </p:txBody>
      </p:sp>
    </p:spTree>
    <p:extLst>
      <p:ext uri="{BB962C8B-B14F-4D97-AF65-F5344CB8AC3E}">
        <p14:creationId xmlns:p14="http://schemas.microsoft.com/office/powerpoint/2010/main" val="3608902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Douglas</a:t>
            </a:r>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6</a:t>
            </a:fld>
            <a:endParaRPr lang="en-GB"/>
          </a:p>
        </p:txBody>
      </p:sp>
    </p:spTree>
    <p:extLst>
      <p:ext uri="{BB962C8B-B14F-4D97-AF65-F5344CB8AC3E}">
        <p14:creationId xmlns:p14="http://schemas.microsoft.com/office/powerpoint/2010/main" val="21696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Douglas</a:t>
            </a:r>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7</a:t>
            </a:fld>
            <a:endParaRPr lang="en-GB"/>
          </a:p>
        </p:txBody>
      </p:sp>
    </p:spTree>
    <p:extLst>
      <p:ext uri="{BB962C8B-B14F-4D97-AF65-F5344CB8AC3E}">
        <p14:creationId xmlns:p14="http://schemas.microsoft.com/office/powerpoint/2010/main" val="178013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Richard</a:t>
            </a:r>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9</a:t>
            </a:fld>
            <a:endParaRPr lang="en-GB"/>
          </a:p>
        </p:txBody>
      </p:sp>
    </p:spTree>
    <p:extLst>
      <p:ext uri="{BB962C8B-B14F-4D97-AF65-F5344CB8AC3E}">
        <p14:creationId xmlns:p14="http://schemas.microsoft.com/office/powerpoint/2010/main" val="321944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Richard</a:t>
            </a:r>
            <a:endParaRPr lang="en-GB" dirty="0"/>
          </a:p>
        </p:txBody>
      </p:sp>
      <p:sp>
        <p:nvSpPr>
          <p:cNvPr id="4" name="Slide Number Placeholder 3"/>
          <p:cNvSpPr>
            <a:spLocks noGrp="1"/>
          </p:cNvSpPr>
          <p:nvPr>
            <p:ph type="sldNum" sz="quarter" idx="5"/>
          </p:nvPr>
        </p:nvSpPr>
        <p:spPr/>
        <p:txBody>
          <a:bodyPr/>
          <a:lstStyle/>
          <a:p>
            <a:fld id="{279F6594-2178-41A6-A524-8B4506A022E8}" type="slidenum">
              <a:rPr lang="en-GB" smtClean="0"/>
              <a:t>10</a:t>
            </a:fld>
            <a:endParaRPr lang="en-GB"/>
          </a:p>
        </p:txBody>
      </p:sp>
    </p:spTree>
    <p:extLst>
      <p:ext uri="{BB962C8B-B14F-4D97-AF65-F5344CB8AC3E}">
        <p14:creationId xmlns:p14="http://schemas.microsoft.com/office/powerpoint/2010/main" val="382304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Elisabeta</a:t>
            </a:r>
          </a:p>
        </p:txBody>
      </p:sp>
      <p:sp>
        <p:nvSpPr>
          <p:cNvPr id="4" name="Slide Number Placeholder 3"/>
          <p:cNvSpPr>
            <a:spLocks noGrp="1"/>
          </p:cNvSpPr>
          <p:nvPr>
            <p:ph type="sldNum" sz="quarter" idx="5"/>
          </p:nvPr>
        </p:nvSpPr>
        <p:spPr/>
        <p:txBody>
          <a:bodyPr/>
          <a:lstStyle/>
          <a:p>
            <a:fld id="{279F6594-2178-41A6-A524-8B4506A022E8}" type="slidenum">
              <a:rPr lang="en-GB" smtClean="0"/>
              <a:t>11</a:t>
            </a:fld>
            <a:endParaRPr lang="en-GB"/>
          </a:p>
        </p:txBody>
      </p:sp>
    </p:spTree>
    <p:extLst>
      <p:ext uri="{BB962C8B-B14F-4D97-AF65-F5344CB8AC3E}">
        <p14:creationId xmlns:p14="http://schemas.microsoft.com/office/powerpoint/2010/main" val="1464296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Elisabeta</a:t>
            </a:r>
          </a:p>
        </p:txBody>
      </p:sp>
      <p:sp>
        <p:nvSpPr>
          <p:cNvPr id="4" name="Slide Number Placeholder 3"/>
          <p:cNvSpPr>
            <a:spLocks noGrp="1"/>
          </p:cNvSpPr>
          <p:nvPr>
            <p:ph type="sldNum" sz="quarter" idx="5"/>
          </p:nvPr>
        </p:nvSpPr>
        <p:spPr/>
        <p:txBody>
          <a:bodyPr/>
          <a:lstStyle/>
          <a:p>
            <a:fld id="{279F6594-2178-41A6-A524-8B4506A022E8}" type="slidenum">
              <a:rPr lang="en-GB" smtClean="0"/>
              <a:t>12</a:t>
            </a:fld>
            <a:endParaRPr lang="en-GB"/>
          </a:p>
        </p:txBody>
      </p:sp>
    </p:spTree>
    <p:extLst>
      <p:ext uri="{BB962C8B-B14F-4D97-AF65-F5344CB8AC3E}">
        <p14:creationId xmlns:p14="http://schemas.microsoft.com/office/powerpoint/2010/main" val="2301434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2.xml"/><Relationship Id="rId5" Type="http://schemas.openxmlformats.org/officeDocument/2006/relationships/image" Target="../media/image32.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1836FE8-B3E0-432F-BFB3-A3B8441C97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1246188" y="3719246"/>
            <a:ext cx="10467445" cy="656474"/>
          </a:xfrm>
        </p:spPr>
        <p:txBody>
          <a:bodyPr anchor="t" anchorCtr="0">
            <a:noAutofit/>
          </a:bodyPr>
          <a:lstStyle>
            <a:lvl1pPr algn="l">
              <a:lnSpc>
                <a:spcPct val="90000"/>
              </a:lnSpc>
              <a:defRPr sz="4800"/>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1246381" y="4391091"/>
            <a:ext cx="10481825" cy="698347"/>
          </a:xfrm>
        </p:spPr>
        <p:txBody>
          <a:bodyPr/>
          <a:lstStyle>
            <a:lvl1pPr marL="0" indent="0" algn="l">
              <a:lnSpc>
                <a:spcPct val="90000"/>
              </a:lnSpc>
              <a:buNone/>
              <a:defRPr sz="4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3B825B7E-E907-47AB-A0D0-C27A954C6BCA}" type="datetime1">
              <a:rPr lang="en-GB" smtClean="0"/>
              <a:t>19/04/2023</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1246190" y="5153955"/>
            <a:ext cx="4849812" cy="698347"/>
          </a:xfrm>
        </p:spPr>
        <p:txBody>
          <a:bodyPr/>
          <a:lstStyle>
            <a:lvl1pPr>
              <a:buNone/>
              <a:defRPr sz="1400">
                <a:solidFill>
                  <a:srgbClr val="0E115F"/>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1B85752F-2A9A-4A95-A01C-0EA26995C928}"/>
              </a:ext>
            </a:extLst>
          </p:cNvPr>
          <p:cNvSpPr>
            <a:spLocks noGrp="1"/>
          </p:cNvSpPr>
          <p:nvPr>
            <p:ph type="body" sz="quarter" idx="14" hasCustomPrompt="1"/>
          </p:nvPr>
        </p:nvSpPr>
        <p:spPr>
          <a:xfrm>
            <a:off x="1246190" y="6302066"/>
            <a:ext cx="5383212" cy="298760"/>
          </a:xfrm>
        </p:spPr>
        <p:txBody>
          <a:bodyPr anchor="ctr" anchorCtr="0"/>
          <a:lstStyle>
            <a:lvl1pPr>
              <a:buNone/>
              <a:defRPr sz="1200">
                <a:solidFill>
                  <a:schemeClr val="accent6"/>
                </a:solidFill>
              </a:defRPr>
            </a:lvl1pPr>
          </a:lstStyle>
          <a:p>
            <a:pPr lvl="0"/>
            <a:r>
              <a:rPr lang="en-GB"/>
              <a:t>INSERT SECURITY CLASSIFICATION / DRAFT STATUS</a:t>
            </a:r>
          </a:p>
        </p:txBody>
      </p:sp>
      <p:pic>
        <p:nvPicPr>
          <p:cNvPr id="11" name="Picture 10">
            <a:extLst>
              <a:ext uri="{FF2B5EF4-FFF2-40B4-BE49-F238E27FC236}">
                <a16:creationId xmlns:a16="http://schemas.microsoft.com/office/drawing/2014/main" id="{FB956AED-95DA-4E57-BA20-3036C44C87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592" y="361132"/>
            <a:ext cx="1187904" cy="754185"/>
          </a:xfrm>
          <a:prstGeom prst="rect">
            <a:avLst/>
          </a:prstGeom>
        </p:spPr>
      </p:pic>
    </p:spTree>
    <p:extLst>
      <p:ext uri="{BB962C8B-B14F-4D97-AF65-F5344CB8AC3E}">
        <p14:creationId xmlns:p14="http://schemas.microsoft.com/office/powerpoint/2010/main" val="315496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A67D-BE75-4AEB-96F6-7AE96935C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5F3791-E2DC-4FFD-A9A9-C659A370C8D7}"/>
              </a:ext>
            </a:extLst>
          </p:cNvPr>
          <p:cNvSpPr>
            <a:spLocks noGrp="1"/>
          </p:cNvSpPr>
          <p:nvPr>
            <p:ph type="dt" sz="half" idx="10"/>
          </p:nvPr>
        </p:nvSpPr>
        <p:spPr/>
        <p:txBody>
          <a:bodyPr/>
          <a:lstStyle/>
          <a:p>
            <a:fld id="{107D5741-5A9E-4ADD-8D48-62F9FC217986}" type="datetime1">
              <a:rPr lang="en-GB" smtClean="0"/>
              <a:t>19/04/2023</a:t>
            </a:fld>
            <a:endParaRPr lang="en-GB"/>
          </a:p>
        </p:txBody>
      </p:sp>
      <p:sp>
        <p:nvSpPr>
          <p:cNvPr id="5" name="Slide Number Placeholder 4">
            <a:extLst>
              <a:ext uri="{FF2B5EF4-FFF2-40B4-BE49-F238E27FC236}">
                <a16:creationId xmlns:a16="http://schemas.microsoft.com/office/drawing/2014/main" id="{9CE28250-E1AC-406D-9BC5-B5FA1DCFB348}"/>
              </a:ext>
            </a:extLst>
          </p:cNvPr>
          <p:cNvSpPr>
            <a:spLocks noGrp="1"/>
          </p:cNvSpPr>
          <p:nvPr>
            <p:ph type="sldNum" sz="quarter" idx="12"/>
          </p:nvPr>
        </p:nvSpPr>
        <p:spPr>
          <a:xfrm>
            <a:off x="9077323" y="7190043"/>
            <a:ext cx="2743200" cy="365125"/>
          </a:xfrm>
        </p:spPr>
        <p:txBody>
          <a:bodyPr/>
          <a:lstStyle/>
          <a:p>
            <a:fld id="{2F83CBB2-9ABF-4D19-8234-691D70D0F573}" type="slidenum">
              <a:rPr lang="en-GB" smtClean="0"/>
              <a:t>‹#›</a:t>
            </a:fld>
            <a:endParaRPr lang="en-GB"/>
          </a:p>
        </p:txBody>
      </p:sp>
      <p:sp>
        <p:nvSpPr>
          <p:cNvPr id="12" name="Content Placeholder 11">
            <a:extLst>
              <a:ext uri="{FF2B5EF4-FFF2-40B4-BE49-F238E27FC236}">
                <a16:creationId xmlns:a16="http://schemas.microsoft.com/office/drawing/2014/main" id="{BF84AFD1-9DC2-4E9B-9358-4E185F12FE4D}"/>
              </a:ext>
            </a:extLst>
          </p:cNvPr>
          <p:cNvSpPr>
            <a:spLocks noGrp="1"/>
          </p:cNvSpPr>
          <p:nvPr>
            <p:ph sz="quarter" idx="13"/>
          </p:nvPr>
        </p:nvSpPr>
        <p:spPr>
          <a:xfrm>
            <a:off x="494402"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1">
            <a:extLst>
              <a:ext uri="{FF2B5EF4-FFF2-40B4-BE49-F238E27FC236}">
                <a16:creationId xmlns:a16="http://schemas.microsoft.com/office/drawing/2014/main" id="{E4888925-22DC-41C7-9D24-D2779003AB70}"/>
              </a:ext>
            </a:extLst>
          </p:cNvPr>
          <p:cNvSpPr>
            <a:spLocks noGrp="1"/>
          </p:cNvSpPr>
          <p:nvPr>
            <p:ph sz="quarter" idx="14"/>
          </p:nvPr>
        </p:nvSpPr>
        <p:spPr>
          <a:xfrm>
            <a:off x="6227865"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Graphic 10">
            <a:extLst>
              <a:ext uri="{FF2B5EF4-FFF2-40B4-BE49-F238E27FC236}">
                <a16:creationId xmlns:a16="http://schemas.microsoft.com/office/drawing/2014/main" id="{AC5CBD16-9FF8-459C-A409-7182312FD2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1729" y="5810053"/>
            <a:ext cx="2705100" cy="1009650"/>
          </a:xfrm>
          <a:prstGeom prst="rect">
            <a:avLst/>
          </a:prstGeom>
        </p:spPr>
      </p:pic>
      <p:sp>
        <p:nvSpPr>
          <p:cNvPr id="15" name="Footer Placeholder 2">
            <a:extLst>
              <a:ext uri="{FF2B5EF4-FFF2-40B4-BE49-F238E27FC236}">
                <a16:creationId xmlns:a16="http://schemas.microsoft.com/office/drawing/2014/main" id="{7FFD60E7-0A21-405F-9EE5-D5251FDF78E3}"/>
              </a:ext>
            </a:extLst>
          </p:cNvPr>
          <p:cNvSpPr>
            <a:spLocks noGrp="1"/>
          </p:cNvSpPr>
          <p:nvPr>
            <p:ph type="ftr" sz="quarter" idx="11"/>
          </p:nvPr>
        </p:nvSpPr>
        <p:spPr>
          <a:xfrm>
            <a:off x="3548014" y="6340155"/>
            <a:ext cx="5104988" cy="180908"/>
          </a:xfrm>
          <a:prstGeom prst="rect">
            <a:avLst/>
          </a:prstGeom>
        </p:spPr>
        <p:txBody>
          <a:bodyPr/>
          <a:lstStyle>
            <a:lvl1pPr>
              <a:defRPr sz="1000"/>
            </a:lvl1pPr>
          </a:lstStyle>
          <a:p>
            <a:r>
              <a:rPr lang="en-GB" dirty="0"/>
              <a:t>Advanced Fuels Fund launch event – 13</a:t>
            </a:r>
            <a:r>
              <a:rPr lang="en-GB" baseline="30000" dirty="0"/>
              <a:t>th</a:t>
            </a:r>
            <a:r>
              <a:rPr lang="en-GB" dirty="0"/>
              <a:t> April 2023</a:t>
            </a:r>
          </a:p>
        </p:txBody>
      </p:sp>
    </p:spTree>
    <p:extLst>
      <p:ext uri="{BB962C8B-B14F-4D97-AF65-F5344CB8AC3E}">
        <p14:creationId xmlns:p14="http://schemas.microsoft.com/office/powerpoint/2010/main" val="20789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A67D-BE75-4AEB-96F6-7AE96935C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5F3791-E2DC-4FFD-A9A9-C659A370C8D7}"/>
              </a:ext>
            </a:extLst>
          </p:cNvPr>
          <p:cNvSpPr>
            <a:spLocks noGrp="1"/>
          </p:cNvSpPr>
          <p:nvPr>
            <p:ph type="dt" sz="half" idx="10"/>
          </p:nvPr>
        </p:nvSpPr>
        <p:spPr/>
        <p:txBody>
          <a:bodyPr/>
          <a:lstStyle/>
          <a:p>
            <a:fld id="{1EAF3BC9-F98D-4E26-875B-BAD1DF431DCA}" type="datetime1">
              <a:rPr lang="en-GB" smtClean="0"/>
              <a:t>19/04/2023</a:t>
            </a:fld>
            <a:endParaRPr lang="en-GB"/>
          </a:p>
        </p:txBody>
      </p:sp>
      <p:sp>
        <p:nvSpPr>
          <p:cNvPr id="5" name="Slide Number Placeholder 4">
            <a:extLst>
              <a:ext uri="{FF2B5EF4-FFF2-40B4-BE49-F238E27FC236}">
                <a16:creationId xmlns:a16="http://schemas.microsoft.com/office/drawing/2014/main" id="{9CE28250-E1AC-406D-9BC5-B5FA1DCFB348}"/>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2" name="Content Placeholder 11">
            <a:extLst>
              <a:ext uri="{FF2B5EF4-FFF2-40B4-BE49-F238E27FC236}">
                <a16:creationId xmlns:a16="http://schemas.microsoft.com/office/drawing/2014/main" id="{BF84AFD1-9DC2-4E9B-9358-4E185F12FE4D}"/>
              </a:ext>
            </a:extLst>
          </p:cNvPr>
          <p:cNvSpPr>
            <a:spLocks noGrp="1"/>
          </p:cNvSpPr>
          <p:nvPr>
            <p:ph sz="quarter" idx="13"/>
          </p:nvPr>
        </p:nvSpPr>
        <p:spPr>
          <a:xfrm>
            <a:off x="494402"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1">
            <a:extLst>
              <a:ext uri="{FF2B5EF4-FFF2-40B4-BE49-F238E27FC236}">
                <a16:creationId xmlns:a16="http://schemas.microsoft.com/office/drawing/2014/main" id="{E4888925-22DC-41C7-9D24-D2779003AB70}"/>
              </a:ext>
            </a:extLst>
          </p:cNvPr>
          <p:cNvSpPr>
            <a:spLocks noGrp="1"/>
          </p:cNvSpPr>
          <p:nvPr>
            <p:ph sz="quarter" idx="14"/>
          </p:nvPr>
        </p:nvSpPr>
        <p:spPr>
          <a:xfrm>
            <a:off x="6227865"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Graphic 8">
            <a:extLst>
              <a:ext uri="{FF2B5EF4-FFF2-40B4-BE49-F238E27FC236}">
                <a16:creationId xmlns:a16="http://schemas.microsoft.com/office/drawing/2014/main" id="{4E6692FA-E757-4D76-B18C-8B38C1F0AD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1729" y="5810053"/>
            <a:ext cx="2705100" cy="1009650"/>
          </a:xfrm>
          <a:prstGeom prst="rect">
            <a:avLst/>
          </a:prstGeom>
        </p:spPr>
      </p:pic>
      <p:sp>
        <p:nvSpPr>
          <p:cNvPr id="11" name="Footer Placeholder 2">
            <a:extLst>
              <a:ext uri="{FF2B5EF4-FFF2-40B4-BE49-F238E27FC236}">
                <a16:creationId xmlns:a16="http://schemas.microsoft.com/office/drawing/2014/main" id="{08DC82E2-24B3-45B2-9E9F-CD126FAB076C}"/>
              </a:ext>
            </a:extLst>
          </p:cNvPr>
          <p:cNvSpPr>
            <a:spLocks noGrp="1"/>
          </p:cNvSpPr>
          <p:nvPr>
            <p:ph type="ftr" sz="quarter" idx="11"/>
          </p:nvPr>
        </p:nvSpPr>
        <p:spPr>
          <a:xfrm>
            <a:off x="3548014" y="6340155"/>
            <a:ext cx="5104988" cy="180908"/>
          </a:xfrm>
          <a:prstGeom prst="rect">
            <a:avLst/>
          </a:prstGeom>
        </p:spPr>
        <p:txBody>
          <a:bodyPr/>
          <a:lstStyle>
            <a:lvl1pPr>
              <a:defRPr sz="1000"/>
            </a:lvl1pPr>
          </a:lstStyle>
          <a:p>
            <a:r>
              <a:rPr lang="en-GB" dirty="0"/>
              <a:t>Advanced Fuels Fund launch event – 4</a:t>
            </a:r>
            <a:r>
              <a:rPr lang="en-GB" baseline="30000" dirty="0"/>
              <a:t>th</a:t>
            </a:r>
            <a:r>
              <a:rPr lang="en-GB" dirty="0"/>
              <a:t> August 2022</a:t>
            </a:r>
          </a:p>
        </p:txBody>
      </p:sp>
    </p:spTree>
    <p:extLst>
      <p:ext uri="{BB962C8B-B14F-4D97-AF65-F5344CB8AC3E}">
        <p14:creationId xmlns:p14="http://schemas.microsoft.com/office/powerpoint/2010/main" val="408117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id="{77642FBD-813B-4D67-AA77-0B8917FCE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DD2A2A-8C01-4EF3-BFC3-F565457DB216}"/>
              </a:ext>
            </a:extLst>
          </p:cNvPr>
          <p:cNvSpPr>
            <a:spLocks noGrp="1"/>
          </p:cNvSpPr>
          <p:nvPr>
            <p:ph type="title" hasCustomPrompt="1"/>
          </p:nvPr>
        </p:nvSpPr>
        <p:spPr>
          <a:xfrm>
            <a:off x="6109397" y="1777496"/>
            <a:ext cx="5606379" cy="2659724"/>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id="{0CB2CA2C-2DC0-44FB-A3DA-1A1BC13EAAC4}"/>
              </a:ext>
            </a:extLst>
          </p:cNvPr>
          <p:cNvSpPr>
            <a:spLocks noGrp="1"/>
          </p:cNvSpPr>
          <p:nvPr>
            <p:ph type="dt" sz="half" idx="10"/>
          </p:nvPr>
        </p:nvSpPr>
        <p:spPr/>
        <p:txBody>
          <a:bodyPr/>
          <a:lstStyle/>
          <a:p>
            <a:fld id="{6D7931CA-EF3E-4E95-9858-F45DAB143AA1}" type="datetime1">
              <a:rPr lang="en-GB" smtClean="0"/>
              <a:t>19/04/2023</a:t>
            </a:fld>
            <a:endParaRPr lang="en-GB"/>
          </a:p>
        </p:txBody>
      </p:sp>
      <p:sp>
        <p:nvSpPr>
          <p:cNvPr id="5" name="Footer Placeholder 4">
            <a:extLst>
              <a:ext uri="{FF2B5EF4-FFF2-40B4-BE49-F238E27FC236}">
                <a16:creationId xmlns:a16="http://schemas.microsoft.com/office/drawing/2014/main" id="{A61ADBB4-B47C-4AA5-8BED-8FE06246CF81}"/>
              </a:ext>
            </a:extLst>
          </p:cNvPr>
          <p:cNvSpPr>
            <a:spLocks noGrp="1"/>
          </p:cNvSpPr>
          <p:nvPr>
            <p:ph type="ftr" sz="quarter" idx="11"/>
          </p:nvPr>
        </p:nvSpPr>
        <p:spPr>
          <a:xfrm>
            <a:off x="4017555" y="7372601"/>
            <a:ext cx="4114800" cy="180908"/>
          </a:xfrm>
          <a:prstGeom prst="rect">
            <a:avLst/>
          </a:prstGeom>
        </p:spPr>
        <p:txBody>
          <a:bodyPr/>
          <a:lstStyle/>
          <a:p>
            <a:r>
              <a:rPr lang="en-GB"/>
              <a:t>Advanced Fuels Industry Survey Workshop Q&amp;A – 15</a:t>
            </a:r>
            <a:r>
              <a:rPr lang="en-GB" baseline="30000"/>
              <a:t>th</a:t>
            </a:r>
            <a:r>
              <a:rPr lang="en-GB"/>
              <a:t> February 2022</a:t>
            </a:r>
          </a:p>
        </p:txBody>
      </p:sp>
      <p:sp>
        <p:nvSpPr>
          <p:cNvPr id="6" name="Slide Number Placeholder 5">
            <a:extLst>
              <a:ext uri="{FF2B5EF4-FFF2-40B4-BE49-F238E27FC236}">
                <a16:creationId xmlns:a16="http://schemas.microsoft.com/office/drawing/2014/main"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10" name="Picture 9">
            <a:extLst>
              <a:ext uri="{FF2B5EF4-FFF2-40B4-BE49-F238E27FC236}">
                <a16:creationId xmlns:a16="http://schemas.microsoft.com/office/drawing/2014/main" id="{AD00C9A7-89AD-4A11-8DE7-E22076B31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077" y="6049063"/>
            <a:ext cx="1692092" cy="180908"/>
          </a:xfrm>
          <a:prstGeom prst="rect">
            <a:avLst/>
          </a:prstGeom>
        </p:spPr>
      </p:pic>
      <p:pic>
        <p:nvPicPr>
          <p:cNvPr id="3" name="Picture 2">
            <a:extLst>
              <a:ext uri="{FF2B5EF4-FFF2-40B4-BE49-F238E27FC236}">
                <a16:creationId xmlns:a16="http://schemas.microsoft.com/office/drawing/2014/main" id="{2395DE09-59E9-4ADC-95B5-C2770CA465AB}"/>
              </a:ext>
            </a:extLst>
          </p:cNvPr>
          <p:cNvPicPr>
            <a:picLocks noChangeAspect="1"/>
          </p:cNvPicPr>
          <p:nvPr userDrawn="1"/>
        </p:nvPicPr>
        <p:blipFill>
          <a:blip r:embed="rId4"/>
          <a:stretch>
            <a:fillRect/>
          </a:stretch>
        </p:blipFill>
        <p:spPr>
          <a:xfrm>
            <a:off x="1000124" y="6409291"/>
            <a:ext cx="752763" cy="272948"/>
          </a:xfrm>
          <a:prstGeom prst="rect">
            <a:avLst/>
          </a:prstGeom>
        </p:spPr>
      </p:pic>
      <p:pic>
        <p:nvPicPr>
          <p:cNvPr id="7" name="Picture 6">
            <a:extLst>
              <a:ext uri="{FF2B5EF4-FFF2-40B4-BE49-F238E27FC236}">
                <a16:creationId xmlns:a16="http://schemas.microsoft.com/office/drawing/2014/main" id="{577C97FF-7F87-4515-8F1E-D199F7B0B385}"/>
              </a:ext>
            </a:extLst>
          </p:cNvPr>
          <p:cNvPicPr>
            <a:picLocks noChangeAspect="1"/>
          </p:cNvPicPr>
          <p:nvPr userDrawn="1"/>
        </p:nvPicPr>
        <p:blipFill>
          <a:blip r:embed="rId5"/>
          <a:stretch>
            <a:fillRect/>
          </a:stretch>
        </p:blipFill>
        <p:spPr>
          <a:xfrm>
            <a:off x="364077" y="6409291"/>
            <a:ext cx="410498" cy="269389"/>
          </a:xfrm>
          <a:prstGeom prst="rect">
            <a:avLst/>
          </a:prstGeom>
        </p:spPr>
      </p:pic>
    </p:spTree>
    <p:extLst>
      <p:ext uri="{BB962C8B-B14F-4D97-AF65-F5344CB8AC3E}">
        <p14:creationId xmlns:p14="http://schemas.microsoft.com/office/powerpoint/2010/main" val="47452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595D3F65-BB59-4DCE-819B-6E3955A89B3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DD2A2A-8C01-4EF3-BFC3-F565457DB216}"/>
              </a:ext>
            </a:extLst>
          </p:cNvPr>
          <p:cNvSpPr>
            <a:spLocks noGrp="1"/>
          </p:cNvSpPr>
          <p:nvPr>
            <p:ph type="title" hasCustomPrompt="1"/>
          </p:nvPr>
        </p:nvSpPr>
        <p:spPr>
          <a:xfrm>
            <a:off x="736880" y="462230"/>
            <a:ext cx="4729424" cy="3647546"/>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id="{0CB2CA2C-2DC0-44FB-A3DA-1A1BC13EAAC4}"/>
              </a:ext>
            </a:extLst>
          </p:cNvPr>
          <p:cNvSpPr>
            <a:spLocks noGrp="1"/>
          </p:cNvSpPr>
          <p:nvPr>
            <p:ph type="dt" sz="half" idx="10"/>
          </p:nvPr>
        </p:nvSpPr>
        <p:spPr/>
        <p:txBody>
          <a:bodyPr/>
          <a:lstStyle/>
          <a:p>
            <a:fld id="{9E411E2B-6324-4C00-8494-86D1F0C8E064}" type="datetime1">
              <a:rPr lang="en-GB" smtClean="0"/>
              <a:t>19/04/2023</a:t>
            </a:fld>
            <a:endParaRPr lang="en-GB"/>
          </a:p>
        </p:txBody>
      </p:sp>
      <p:sp>
        <p:nvSpPr>
          <p:cNvPr id="6" name="Slide Number Placeholder 5">
            <a:extLst>
              <a:ext uri="{FF2B5EF4-FFF2-40B4-BE49-F238E27FC236}">
                <a16:creationId xmlns:a16="http://schemas.microsoft.com/office/drawing/2014/main"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105234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00F25C7-09BB-431F-BA6C-8B07948AC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733" y="0"/>
            <a:ext cx="13737465" cy="6858000"/>
          </a:xfrm>
          <a:prstGeom prst="rect">
            <a:avLst/>
          </a:prstGeom>
        </p:spPr>
      </p:pic>
      <p:sp>
        <p:nvSpPr>
          <p:cNvPr id="2" name="Title 1">
            <a:extLst>
              <a:ext uri="{FF2B5EF4-FFF2-40B4-BE49-F238E27FC236}">
                <a16:creationId xmlns:a16="http://schemas.microsoft.com/office/drawing/2014/main" id="{2ADD2A2A-8C01-4EF3-BFC3-F565457DB216}"/>
              </a:ext>
            </a:extLst>
          </p:cNvPr>
          <p:cNvSpPr>
            <a:spLocks noGrp="1"/>
          </p:cNvSpPr>
          <p:nvPr>
            <p:ph type="title" hasCustomPrompt="1"/>
          </p:nvPr>
        </p:nvSpPr>
        <p:spPr>
          <a:xfrm>
            <a:off x="637955" y="2924072"/>
            <a:ext cx="10600661" cy="2210639"/>
          </a:xfrm>
        </p:spPr>
        <p:txBody>
          <a:bodyPr anchor="t" anchorCtr="0"/>
          <a:lstStyle>
            <a:lvl1pPr>
              <a:lnSpc>
                <a:spcPct val="100000"/>
              </a:lnSpc>
              <a:defRPr sz="48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id="{0CB2CA2C-2DC0-44FB-A3DA-1A1BC13EAAC4}"/>
              </a:ext>
            </a:extLst>
          </p:cNvPr>
          <p:cNvSpPr>
            <a:spLocks noGrp="1"/>
          </p:cNvSpPr>
          <p:nvPr>
            <p:ph type="dt" sz="half" idx="10"/>
          </p:nvPr>
        </p:nvSpPr>
        <p:spPr/>
        <p:txBody>
          <a:bodyPr/>
          <a:lstStyle/>
          <a:p>
            <a:fld id="{4D83279C-8B1E-4B86-AFA7-357B3EAA805C}" type="datetime1">
              <a:rPr lang="en-GB" smtClean="0"/>
              <a:t>19/04/2023</a:t>
            </a:fld>
            <a:endParaRPr lang="en-GB"/>
          </a:p>
        </p:txBody>
      </p:sp>
      <p:sp>
        <p:nvSpPr>
          <p:cNvPr id="5" name="Footer Placeholder 4">
            <a:extLst>
              <a:ext uri="{FF2B5EF4-FFF2-40B4-BE49-F238E27FC236}">
                <a16:creationId xmlns:a16="http://schemas.microsoft.com/office/drawing/2014/main" id="{A61ADBB4-B47C-4AA5-8BED-8FE06246CF81}"/>
              </a:ext>
            </a:extLst>
          </p:cNvPr>
          <p:cNvSpPr>
            <a:spLocks noGrp="1"/>
          </p:cNvSpPr>
          <p:nvPr>
            <p:ph type="ftr" sz="quarter" idx="11"/>
          </p:nvPr>
        </p:nvSpPr>
        <p:spPr>
          <a:xfrm>
            <a:off x="3548015" y="6340155"/>
            <a:ext cx="5104988" cy="180908"/>
          </a:xfrm>
          <a:prstGeom prst="rect">
            <a:avLst/>
          </a:prstGeom>
        </p:spPr>
        <p:txBody>
          <a:bodyPr/>
          <a:lstStyle/>
          <a:p>
            <a:r>
              <a:rPr lang="en-GB"/>
              <a:t>F4C GFGS Board Meeting December 2021</a:t>
            </a:r>
          </a:p>
        </p:txBody>
      </p:sp>
      <p:pic>
        <p:nvPicPr>
          <p:cNvPr id="17" name="Picture 16" descr="Shape, rectangle&#10;&#10;Description automatically generated">
            <a:extLst>
              <a:ext uri="{FF2B5EF4-FFF2-40B4-BE49-F238E27FC236}">
                <a16:creationId xmlns:a16="http://schemas.microsoft.com/office/drawing/2014/main" id="{A07E442B-578A-4651-9405-D118963C86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733" y="1064432"/>
            <a:ext cx="13737465" cy="5793571"/>
          </a:xfrm>
          <a:prstGeom prst="rect">
            <a:avLst/>
          </a:prstGeom>
        </p:spPr>
      </p:pic>
      <p:sp>
        <p:nvSpPr>
          <p:cNvPr id="6" name="Slide Number Placeholder 5">
            <a:extLst>
              <a:ext uri="{FF2B5EF4-FFF2-40B4-BE49-F238E27FC236}">
                <a16:creationId xmlns:a16="http://schemas.microsoft.com/office/drawing/2014/main" id="{3491671A-B7B4-4787-939C-D195FB6F262E}"/>
              </a:ext>
            </a:extLst>
          </p:cNvPr>
          <p:cNvSpPr>
            <a:spLocks noGrp="1"/>
          </p:cNvSpPr>
          <p:nvPr>
            <p:ph type="sldNum" sz="quarter" idx="12"/>
          </p:nvPr>
        </p:nvSpPr>
        <p:spPr>
          <a:xfrm>
            <a:off x="9867015" y="6321112"/>
            <a:ext cx="2743200" cy="365125"/>
          </a:xfrm>
        </p:spPr>
        <p:txBody>
          <a:bodyPr/>
          <a:lstStyle/>
          <a:p>
            <a:fld id="{2F83CBB2-9ABF-4D19-8234-691D70D0F573}" type="slidenum">
              <a:rPr lang="en-GB" smtClean="0"/>
              <a:t>‹#›</a:t>
            </a:fld>
            <a:endParaRPr lang="en-GB"/>
          </a:p>
        </p:txBody>
      </p:sp>
      <p:pic>
        <p:nvPicPr>
          <p:cNvPr id="11" name="Picture 10">
            <a:extLst>
              <a:ext uri="{FF2B5EF4-FFF2-40B4-BE49-F238E27FC236}">
                <a16:creationId xmlns:a16="http://schemas.microsoft.com/office/drawing/2014/main" id="{61DA4686-507E-4E97-AE5A-3651E984FB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
        <p:nvSpPr>
          <p:cNvPr id="12" name="Footer Placeholder 2">
            <a:extLst>
              <a:ext uri="{FF2B5EF4-FFF2-40B4-BE49-F238E27FC236}">
                <a16:creationId xmlns:a16="http://schemas.microsoft.com/office/drawing/2014/main" id="{CA515063-2DA6-4A12-A187-E77D80619F17}"/>
              </a:ext>
            </a:extLst>
          </p:cNvPr>
          <p:cNvSpPr txBox="1">
            <a:spLocks/>
          </p:cNvSpPr>
          <p:nvPr userDrawn="1"/>
        </p:nvSpPr>
        <p:spPr>
          <a:xfrm>
            <a:off x="3548014" y="6340155"/>
            <a:ext cx="5104988" cy="180908"/>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Presentation Title (edit this in Insert &gt; Header and Footer, then click 'Apply to All')</a:t>
            </a:r>
          </a:p>
        </p:txBody>
      </p:sp>
    </p:spTree>
    <p:extLst>
      <p:ext uri="{BB962C8B-B14F-4D97-AF65-F5344CB8AC3E}">
        <p14:creationId xmlns:p14="http://schemas.microsoft.com/office/powerpoint/2010/main" val="2694003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822B-8636-4D6C-A236-88D01E832609}"/>
              </a:ext>
            </a:extLst>
          </p:cNvPr>
          <p:cNvSpPr>
            <a:spLocks noGrp="1"/>
          </p:cNvSpPr>
          <p:nvPr>
            <p:ph type="title" hasCustomPrompt="1"/>
          </p:nvPr>
        </p:nvSpPr>
        <p:spPr/>
        <p:txBody>
          <a:bodyPr/>
          <a:lstStyle/>
          <a:p>
            <a:r>
              <a:rPr lang="en-US"/>
              <a:t>Click to edit title</a:t>
            </a:r>
            <a:endParaRPr lang="en-GB"/>
          </a:p>
        </p:txBody>
      </p:sp>
      <p:sp>
        <p:nvSpPr>
          <p:cNvPr id="3" name="Date Placeholder 2">
            <a:extLst>
              <a:ext uri="{FF2B5EF4-FFF2-40B4-BE49-F238E27FC236}">
                <a16:creationId xmlns:a16="http://schemas.microsoft.com/office/drawing/2014/main" id="{7399AF1C-01C0-42A8-9C4B-1E9C27828846}"/>
              </a:ext>
            </a:extLst>
          </p:cNvPr>
          <p:cNvSpPr>
            <a:spLocks noGrp="1"/>
          </p:cNvSpPr>
          <p:nvPr>
            <p:ph type="dt" sz="half" idx="10"/>
          </p:nvPr>
        </p:nvSpPr>
        <p:spPr/>
        <p:txBody>
          <a:bodyPr/>
          <a:lstStyle/>
          <a:p>
            <a:fld id="{F6142D12-60C5-4D18-B424-399F900B1EA6}" type="datetime1">
              <a:rPr lang="en-GB" smtClean="0"/>
              <a:t>19/04/2023</a:t>
            </a:fld>
            <a:endParaRPr lang="en-GB"/>
          </a:p>
        </p:txBody>
      </p:sp>
      <p:sp>
        <p:nvSpPr>
          <p:cNvPr id="5" name="Slide Number Placeholder 4">
            <a:extLst>
              <a:ext uri="{FF2B5EF4-FFF2-40B4-BE49-F238E27FC236}">
                <a16:creationId xmlns:a16="http://schemas.microsoft.com/office/drawing/2014/main" id="{764E2B16-C39C-474E-9069-5E9A3570FD29}"/>
              </a:ext>
            </a:extLst>
          </p:cNvPr>
          <p:cNvSpPr>
            <a:spLocks noGrp="1"/>
          </p:cNvSpPr>
          <p:nvPr>
            <p:ph type="sldNum" sz="quarter" idx="12"/>
          </p:nvPr>
        </p:nvSpPr>
        <p:spPr>
          <a:xfrm>
            <a:off x="9077323" y="7190043"/>
            <a:ext cx="2743200" cy="365125"/>
          </a:xfrm>
        </p:spPr>
        <p:txBody>
          <a:bodyPr/>
          <a:lstStyle/>
          <a:p>
            <a:fld id="{2F83CBB2-9ABF-4D19-8234-691D70D0F573}" type="slidenum">
              <a:rPr lang="en-GB" smtClean="0"/>
              <a:t>‹#›</a:t>
            </a:fld>
            <a:endParaRPr lang="en-GB"/>
          </a:p>
        </p:txBody>
      </p:sp>
      <p:sp>
        <p:nvSpPr>
          <p:cNvPr id="6" name="Footer Placeholder 2">
            <a:extLst>
              <a:ext uri="{FF2B5EF4-FFF2-40B4-BE49-F238E27FC236}">
                <a16:creationId xmlns:a16="http://schemas.microsoft.com/office/drawing/2014/main" id="{EFEC188D-1F85-47D4-B59D-5EE959E26D7B}"/>
              </a:ext>
            </a:extLst>
          </p:cNvPr>
          <p:cNvSpPr>
            <a:spLocks noGrp="1"/>
          </p:cNvSpPr>
          <p:nvPr>
            <p:ph type="ftr" sz="quarter" idx="11"/>
          </p:nvPr>
        </p:nvSpPr>
        <p:spPr>
          <a:xfrm>
            <a:off x="3548014" y="6340155"/>
            <a:ext cx="5104988" cy="180908"/>
          </a:xfrm>
          <a:prstGeom prst="rect">
            <a:avLst/>
          </a:prstGeom>
        </p:spPr>
        <p:txBody>
          <a:bodyPr/>
          <a:lstStyle>
            <a:lvl1pPr>
              <a:defRPr sz="1000"/>
            </a:lvl1pPr>
          </a:lstStyle>
          <a:p>
            <a:r>
              <a:rPr lang="en-GB" dirty="0"/>
              <a:t>Advanced Fuels Fund launch event – 4</a:t>
            </a:r>
            <a:r>
              <a:rPr lang="en-GB" baseline="30000" dirty="0"/>
              <a:t>th</a:t>
            </a:r>
            <a:r>
              <a:rPr lang="en-GB" dirty="0"/>
              <a:t> August 2022</a:t>
            </a:r>
          </a:p>
        </p:txBody>
      </p:sp>
    </p:spTree>
    <p:extLst>
      <p:ext uri="{BB962C8B-B14F-4D97-AF65-F5344CB8AC3E}">
        <p14:creationId xmlns:p14="http://schemas.microsoft.com/office/powerpoint/2010/main" val="836992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4A999-34D9-4A4D-B40E-FD064B1319CF}"/>
              </a:ext>
            </a:extLst>
          </p:cNvPr>
          <p:cNvSpPr>
            <a:spLocks noGrp="1"/>
          </p:cNvSpPr>
          <p:nvPr>
            <p:ph type="dt" sz="half" idx="10"/>
          </p:nvPr>
        </p:nvSpPr>
        <p:spPr/>
        <p:txBody>
          <a:bodyPr/>
          <a:lstStyle/>
          <a:p>
            <a:fld id="{05B93E0A-B5AA-4D2A-B48A-DCD078BF0F50}" type="datetime1">
              <a:rPr lang="en-GB" smtClean="0"/>
              <a:t>19/04/2023</a:t>
            </a:fld>
            <a:endParaRPr lang="en-GB"/>
          </a:p>
        </p:txBody>
      </p:sp>
      <p:sp>
        <p:nvSpPr>
          <p:cNvPr id="4" name="Slide Number Placeholder 3">
            <a:extLst>
              <a:ext uri="{FF2B5EF4-FFF2-40B4-BE49-F238E27FC236}">
                <a16:creationId xmlns:a16="http://schemas.microsoft.com/office/drawing/2014/main" id="{C4F0A2D9-B2DC-4447-BE4B-97055C9A8466}"/>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6" name="Footer Placeholder 2">
            <a:extLst>
              <a:ext uri="{FF2B5EF4-FFF2-40B4-BE49-F238E27FC236}">
                <a16:creationId xmlns:a16="http://schemas.microsoft.com/office/drawing/2014/main" id="{C03C7F90-F2AA-46CD-90C5-F5DEB3AD626E}"/>
              </a:ext>
            </a:extLst>
          </p:cNvPr>
          <p:cNvSpPr>
            <a:spLocks noGrp="1"/>
          </p:cNvSpPr>
          <p:nvPr>
            <p:ph type="ftr" sz="quarter" idx="11"/>
          </p:nvPr>
        </p:nvSpPr>
        <p:spPr>
          <a:xfrm>
            <a:off x="3548014" y="6340155"/>
            <a:ext cx="5104988" cy="180908"/>
          </a:xfrm>
          <a:prstGeom prst="rect">
            <a:avLst/>
          </a:prstGeom>
        </p:spPr>
        <p:txBody>
          <a:bodyPr/>
          <a:lstStyle>
            <a:lvl1pPr>
              <a:defRPr sz="1000"/>
            </a:lvl1pPr>
          </a:lstStyle>
          <a:p>
            <a:r>
              <a:rPr lang="en-GB" dirty="0"/>
              <a:t>Advanced Fuels Fund launch event – 4</a:t>
            </a:r>
            <a:r>
              <a:rPr lang="en-GB" baseline="30000" dirty="0"/>
              <a:t>th</a:t>
            </a:r>
            <a:r>
              <a:rPr lang="en-GB" dirty="0"/>
              <a:t> August 2022</a:t>
            </a:r>
          </a:p>
        </p:txBody>
      </p:sp>
    </p:spTree>
    <p:extLst>
      <p:ext uri="{BB962C8B-B14F-4D97-AF65-F5344CB8AC3E}">
        <p14:creationId xmlns:p14="http://schemas.microsoft.com/office/powerpoint/2010/main" val="1440154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BE20A17-55EC-48D6-9738-E14184FEE2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2"/>
          <a:stretch/>
        </p:blipFill>
        <p:spPr>
          <a:xfrm>
            <a:off x="0" y="0"/>
            <a:ext cx="12192000" cy="6858000"/>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1246379" y="3477051"/>
            <a:ext cx="10574144" cy="881196"/>
          </a:xfrm>
        </p:spPr>
        <p:txBody>
          <a:bodyPr anchor="t" anchorCtr="0">
            <a:noAutofit/>
          </a:bodyPr>
          <a:lstStyle>
            <a:lvl1pPr algn="l">
              <a:lnSpc>
                <a:spcPct val="90000"/>
              </a:lnSpc>
              <a:defRPr sz="6400"/>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1246379" y="4375719"/>
            <a:ext cx="9446860" cy="772877"/>
          </a:xfrm>
        </p:spPr>
        <p:txBody>
          <a:bodyPr/>
          <a:lstStyle>
            <a:lvl1pPr marL="0" indent="0" algn="l">
              <a:lnSpc>
                <a:spcPct val="90000"/>
              </a:lnSpc>
              <a:buNone/>
              <a:defRPr sz="5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E89208C1-26BE-4A81-90E3-2AADD589CAB8}" type="datetime1">
              <a:rPr lang="en-GB" smtClean="0"/>
              <a:t>19/04/2023</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1246188" y="5422891"/>
            <a:ext cx="4849812" cy="698347"/>
          </a:xfrm>
        </p:spPr>
        <p:txBody>
          <a:bodyPr/>
          <a:lstStyle>
            <a:lvl1pPr>
              <a:buNone/>
              <a:defRPr sz="1600">
                <a:solidFill>
                  <a:srgbClr val="0E115F"/>
                </a:solidFill>
              </a:defRPr>
            </a:lvl1pPr>
          </a:lstStyle>
          <a:p>
            <a:pPr lvl="0"/>
            <a:r>
              <a:rPr lang="en-US"/>
              <a:t>Edit Master text styles</a:t>
            </a:r>
          </a:p>
        </p:txBody>
      </p:sp>
      <p:pic>
        <p:nvPicPr>
          <p:cNvPr id="12" name="Picture 11">
            <a:extLst>
              <a:ext uri="{FF2B5EF4-FFF2-40B4-BE49-F238E27FC236}">
                <a16:creationId xmlns:a16="http://schemas.microsoft.com/office/drawing/2014/main" id="{0398FE52-C65B-4F97-978F-AA2983B723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592" y="361132"/>
            <a:ext cx="1187904" cy="754185"/>
          </a:xfrm>
          <a:prstGeom prst="rect">
            <a:avLst/>
          </a:prstGeom>
        </p:spPr>
      </p:pic>
      <p:sp>
        <p:nvSpPr>
          <p:cNvPr id="8" name="Text Placeholder 7">
            <a:extLst>
              <a:ext uri="{FF2B5EF4-FFF2-40B4-BE49-F238E27FC236}">
                <a16:creationId xmlns:a16="http://schemas.microsoft.com/office/drawing/2014/main" id="{1B85752F-2A9A-4A95-A01C-0EA26995C928}"/>
              </a:ext>
            </a:extLst>
          </p:cNvPr>
          <p:cNvSpPr>
            <a:spLocks noGrp="1"/>
          </p:cNvSpPr>
          <p:nvPr>
            <p:ph type="body" sz="quarter" idx="14" hasCustomPrompt="1"/>
          </p:nvPr>
        </p:nvSpPr>
        <p:spPr>
          <a:xfrm>
            <a:off x="1246188" y="6302066"/>
            <a:ext cx="4849812" cy="298760"/>
          </a:xfrm>
        </p:spPr>
        <p:txBody>
          <a:bodyPr anchor="ctr" anchorCtr="0"/>
          <a:lstStyle>
            <a:lvl1pPr>
              <a:buNone/>
              <a:defRPr sz="1200">
                <a:solidFill>
                  <a:schemeClr val="accent6"/>
                </a:solidFill>
              </a:defRPr>
            </a:lvl1pPr>
          </a:lstStyle>
          <a:p>
            <a:pPr lvl="0"/>
            <a:r>
              <a:rPr lang="en-GB"/>
              <a:t>INSERT SECURITY CLASSIFICATION / DRAFT STATUS</a:t>
            </a:r>
          </a:p>
        </p:txBody>
      </p:sp>
    </p:spTree>
    <p:extLst>
      <p:ext uri="{BB962C8B-B14F-4D97-AF65-F5344CB8AC3E}">
        <p14:creationId xmlns:p14="http://schemas.microsoft.com/office/powerpoint/2010/main" val="374672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_1">
    <p:bg>
      <p:bgPr>
        <a:solidFill>
          <a:schemeClr val="accent1"/>
        </a:solidFill>
        <a:effectLst/>
      </p:bgPr>
    </p:bg>
    <p:spTree>
      <p:nvGrpSpPr>
        <p:cNvPr id="1" name=""/>
        <p:cNvGrpSpPr/>
        <p:nvPr/>
      </p:nvGrpSpPr>
      <p:grpSpPr>
        <a:xfrm>
          <a:off x="0" y="0"/>
          <a:ext cx="0" cy="0"/>
          <a:chOff x="0" y="0"/>
          <a:chExt cx="0" cy="0"/>
        </a:xfrm>
      </p:grpSpPr>
      <p:pic>
        <p:nvPicPr>
          <p:cNvPr id="1028" name="Picture 4" descr="Airport Taxis and Car Service at Many Airports | Uber">
            <a:extLst>
              <a:ext uri="{FF2B5EF4-FFF2-40B4-BE49-F238E27FC236}">
                <a16:creationId xmlns:a16="http://schemas.microsoft.com/office/drawing/2014/main" id="{9394C001-9690-4840-A353-9ED7A8C464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74"/>
            <a:ext cx="12192000" cy="68484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hape, arrow&#10;&#10;Description automatically generated">
            <a:extLst>
              <a:ext uri="{FF2B5EF4-FFF2-40B4-BE49-F238E27FC236}">
                <a16:creationId xmlns:a16="http://schemas.microsoft.com/office/drawing/2014/main" id="{F2FFC308-E1AF-490A-BC7A-864C2E29DE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23" t="864"/>
          <a:stretch/>
        </p:blipFill>
        <p:spPr>
          <a:xfrm>
            <a:off x="-1" y="-8328"/>
            <a:ext cx="12192001" cy="6874655"/>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1246379" y="3770967"/>
            <a:ext cx="10574144" cy="881196"/>
          </a:xfrm>
        </p:spPr>
        <p:txBody>
          <a:bodyPr anchor="t" anchorCtr="0">
            <a:noAutofit/>
          </a:bodyPr>
          <a:lstStyle>
            <a:lvl1pPr algn="l">
              <a:lnSpc>
                <a:spcPct val="90000"/>
              </a:lnSpc>
              <a:defRPr sz="6400">
                <a:solidFill>
                  <a:schemeClr val="bg1"/>
                </a:solidFill>
              </a:defRPr>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1246379" y="4669635"/>
            <a:ext cx="9446860" cy="772877"/>
          </a:xfrm>
        </p:spPr>
        <p:txBody>
          <a:bodyPr/>
          <a:lstStyle>
            <a:lvl1pPr marL="0" indent="0" algn="l">
              <a:lnSpc>
                <a:spcPct val="90000"/>
              </a:lnSpc>
              <a:buNone/>
              <a:defRPr sz="5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AD400832-D6A3-4624-B956-EADE7BB043DC}" type="datetime1">
              <a:rPr lang="en-GB" smtClean="0"/>
              <a:t>19/04/2023</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1246188" y="5727693"/>
            <a:ext cx="4849812" cy="698347"/>
          </a:xfrm>
        </p:spPr>
        <p:txBody>
          <a:bodyPr/>
          <a:lstStyle>
            <a:lvl1pPr>
              <a:buNone/>
              <a:defRPr sz="1600">
                <a:solidFill>
                  <a:schemeClr val="bg1"/>
                </a:solidFill>
              </a:defRPr>
            </a:lvl1pPr>
          </a:lstStyle>
          <a:p>
            <a:pPr lvl="0"/>
            <a:r>
              <a:rPr lang="en-US"/>
              <a:t>Edit Master text styles</a:t>
            </a:r>
          </a:p>
        </p:txBody>
      </p:sp>
      <p:pic>
        <p:nvPicPr>
          <p:cNvPr id="12" name="Picture 11">
            <a:extLst>
              <a:ext uri="{FF2B5EF4-FFF2-40B4-BE49-F238E27FC236}">
                <a16:creationId xmlns:a16="http://schemas.microsoft.com/office/drawing/2014/main" id="{0398FE52-C65B-4F97-978F-AA2983B723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592" y="361132"/>
            <a:ext cx="1187904" cy="754185"/>
          </a:xfrm>
          <a:prstGeom prst="rect">
            <a:avLst/>
          </a:prstGeom>
        </p:spPr>
      </p:pic>
      <p:sp>
        <p:nvSpPr>
          <p:cNvPr id="13" name="Text Placeholder 7">
            <a:extLst>
              <a:ext uri="{FF2B5EF4-FFF2-40B4-BE49-F238E27FC236}">
                <a16:creationId xmlns:a16="http://schemas.microsoft.com/office/drawing/2014/main" id="{0BDB854A-7269-4DC0-9140-879E83DC7CDA}"/>
              </a:ext>
            </a:extLst>
          </p:cNvPr>
          <p:cNvSpPr>
            <a:spLocks noGrp="1"/>
          </p:cNvSpPr>
          <p:nvPr>
            <p:ph type="body" sz="quarter" idx="14" hasCustomPrompt="1"/>
          </p:nvPr>
        </p:nvSpPr>
        <p:spPr>
          <a:xfrm>
            <a:off x="1246188" y="6302066"/>
            <a:ext cx="4849812" cy="298760"/>
          </a:xfrm>
        </p:spPr>
        <p:txBody>
          <a:bodyPr anchor="ctr" anchorCtr="0"/>
          <a:lstStyle>
            <a:lvl1pPr>
              <a:buNone/>
              <a:defRPr sz="1200">
                <a:solidFill>
                  <a:schemeClr val="bg1"/>
                </a:solidFill>
              </a:defRPr>
            </a:lvl1pPr>
          </a:lstStyle>
          <a:p>
            <a:pPr lvl="0"/>
            <a:r>
              <a:rPr lang="en-GB"/>
              <a:t>INSERT SECURITY CLASSIFICATION / DRAFT STATUS</a:t>
            </a:r>
          </a:p>
        </p:txBody>
      </p:sp>
    </p:spTree>
    <p:extLst>
      <p:ext uri="{BB962C8B-B14F-4D97-AF65-F5344CB8AC3E}">
        <p14:creationId xmlns:p14="http://schemas.microsoft.com/office/powerpoint/2010/main" val="786194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85CBC459-CED9-466D-8782-81C736B47B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2800" y="5652000"/>
            <a:ext cx="1946804" cy="835200"/>
          </a:xfrm>
          <a:prstGeom prst="rect">
            <a:avLst/>
          </a:prstGeom>
        </p:spPr>
      </p:pic>
      <p:pic>
        <p:nvPicPr>
          <p:cNvPr id="8" name="Picture 7" descr="Shape, arrow&#10;&#10;Description automatically generated">
            <a:extLst>
              <a:ext uri="{FF2B5EF4-FFF2-40B4-BE49-F238E27FC236}">
                <a16:creationId xmlns:a16="http://schemas.microsoft.com/office/drawing/2014/main" id="{F2FFC308-E1AF-490A-BC7A-864C2E29DE6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23" t="864"/>
          <a:stretch/>
        </p:blipFill>
        <p:spPr>
          <a:xfrm>
            <a:off x="-1" y="-1"/>
            <a:ext cx="12192001" cy="6874655"/>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1246379" y="3770967"/>
            <a:ext cx="10574144" cy="881196"/>
          </a:xfrm>
        </p:spPr>
        <p:txBody>
          <a:bodyPr anchor="t" anchorCtr="0">
            <a:noAutofit/>
          </a:bodyPr>
          <a:lstStyle>
            <a:lvl1pPr algn="l">
              <a:lnSpc>
                <a:spcPct val="90000"/>
              </a:lnSpc>
              <a:defRPr sz="6400">
                <a:solidFill>
                  <a:schemeClr val="bg1"/>
                </a:solidFill>
              </a:defRPr>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1246379" y="4669635"/>
            <a:ext cx="9446860" cy="772877"/>
          </a:xfrm>
        </p:spPr>
        <p:txBody>
          <a:bodyPr/>
          <a:lstStyle>
            <a:lvl1pPr marL="0" indent="0" algn="l">
              <a:lnSpc>
                <a:spcPct val="90000"/>
              </a:lnSpc>
              <a:buNone/>
              <a:defRPr sz="5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386297EA-DFD8-43BC-A0A7-DBC8F2836991}" type="datetime1">
              <a:rPr lang="en-GB" smtClean="0"/>
              <a:t>19/04/2023</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1246188" y="5727693"/>
            <a:ext cx="4849812" cy="698347"/>
          </a:xfrm>
        </p:spPr>
        <p:txBody>
          <a:bodyPr/>
          <a:lstStyle>
            <a:lvl1pPr>
              <a:buNone/>
              <a:defRPr sz="1600">
                <a:solidFill>
                  <a:schemeClr val="bg1"/>
                </a:solidFill>
              </a:defRPr>
            </a:lvl1pPr>
          </a:lstStyle>
          <a:p>
            <a:pPr lvl="0"/>
            <a:r>
              <a:rPr lang="en-US"/>
              <a:t>Edit Master text styles</a:t>
            </a:r>
          </a:p>
        </p:txBody>
      </p:sp>
      <p:pic>
        <p:nvPicPr>
          <p:cNvPr id="12" name="Picture 11">
            <a:extLst>
              <a:ext uri="{FF2B5EF4-FFF2-40B4-BE49-F238E27FC236}">
                <a16:creationId xmlns:a16="http://schemas.microsoft.com/office/drawing/2014/main" id="{0398FE52-C65B-4F97-978F-AA2983B723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592" y="361132"/>
            <a:ext cx="1187904" cy="754185"/>
          </a:xfrm>
          <a:prstGeom prst="rect">
            <a:avLst/>
          </a:prstGeom>
        </p:spPr>
      </p:pic>
      <p:sp>
        <p:nvSpPr>
          <p:cNvPr id="11" name="Text Placeholder 7">
            <a:extLst>
              <a:ext uri="{FF2B5EF4-FFF2-40B4-BE49-F238E27FC236}">
                <a16:creationId xmlns:a16="http://schemas.microsoft.com/office/drawing/2014/main" id="{3137D607-7FA0-4694-98B8-9BE3BA49941C}"/>
              </a:ext>
            </a:extLst>
          </p:cNvPr>
          <p:cNvSpPr>
            <a:spLocks noGrp="1"/>
          </p:cNvSpPr>
          <p:nvPr>
            <p:ph type="body" sz="quarter" idx="14" hasCustomPrompt="1"/>
          </p:nvPr>
        </p:nvSpPr>
        <p:spPr>
          <a:xfrm>
            <a:off x="1246188" y="6302066"/>
            <a:ext cx="4849812" cy="298760"/>
          </a:xfrm>
        </p:spPr>
        <p:txBody>
          <a:bodyPr anchor="ctr" anchorCtr="0"/>
          <a:lstStyle>
            <a:lvl1pPr>
              <a:buNone/>
              <a:defRPr sz="1200">
                <a:solidFill>
                  <a:schemeClr val="bg1"/>
                </a:solidFill>
              </a:defRPr>
            </a:lvl1pPr>
          </a:lstStyle>
          <a:p>
            <a:pPr lvl="0"/>
            <a:r>
              <a:rPr lang="en-GB"/>
              <a:t>INSERT SECURITY CLASSIFICATION / DRAFT STATUS</a:t>
            </a:r>
          </a:p>
        </p:txBody>
      </p:sp>
    </p:spTree>
    <p:extLst>
      <p:ext uri="{BB962C8B-B14F-4D97-AF65-F5344CB8AC3E}">
        <p14:creationId xmlns:p14="http://schemas.microsoft.com/office/powerpoint/2010/main" val="57469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F4F2C3-AB0C-4C89-881C-438D12DD5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1246379" y="3718800"/>
            <a:ext cx="10468800" cy="655200"/>
          </a:xfrm>
        </p:spPr>
        <p:txBody>
          <a:bodyPr anchor="t" anchorCtr="0">
            <a:noAutofit/>
          </a:bodyPr>
          <a:lstStyle>
            <a:lvl1pPr algn="l">
              <a:lnSpc>
                <a:spcPct val="90000"/>
              </a:lnSpc>
              <a:defRPr sz="4800">
                <a:solidFill>
                  <a:schemeClr val="bg1"/>
                </a:solidFill>
              </a:defRPr>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1246377" y="4392000"/>
            <a:ext cx="10483200" cy="698400"/>
          </a:xfrm>
        </p:spPr>
        <p:txBody>
          <a:bodyPr/>
          <a:lstStyle>
            <a:lvl1pPr marL="0" indent="0" algn="l">
              <a:lnSpc>
                <a:spcPct val="90000"/>
              </a:lnSpc>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26AB2BE8-5EA3-49C5-8F74-6BBC0E0694A9}" type="datetime1">
              <a:rPr lang="en-GB" smtClean="0"/>
              <a:t>19/04/2023</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a:xfrm>
            <a:off x="9077323" y="7190043"/>
            <a:ext cx="2743200" cy="365125"/>
          </a:xfrm>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1246190" y="5155203"/>
            <a:ext cx="4849812" cy="698347"/>
          </a:xfrm>
        </p:spPr>
        <p:txBody>
          <a:bodyPr/>
          <a:lstStyle>
            <a:lvl1pPr>
              <a:buNone/>
              <a:defRPr sz="1400">
                <a:solidFill>
                  <a:schemeClr val="bg1"/>
                </a:solidFill>
              </a:defRPr>
            </a:lvl1pPr>
          </a:lstStyle>
          <a:p>
            <a:pPr lvl="0"/>
            <a:r>
              <a:rPr lang="en-US"/>
              <a:t>Click to edit Master text styles</a:t>
            </a:r>
          </a:p>
        </p:txBody>
      </p:sp>
      <p:sp>
        <p:nvSpPr>
          <p:cNvPr id="13" name="Text Placeholder 7">
            <a:extLst>
              <a:ext uri="{FF2B5EF4-FFF2-40B4-BE49-F238E27FC236}">
                <a16:creationId xmlns:a16="http://schemas.microsoft.com/office/drawing/2014/main" id="{0BDB854A-7269-4DC0-9140-879E83DC7CDA}"/>
              </a:ext>
            </a:extLst>
          </p:cNvPr>
          <p:cNvSpPr>
            <a:spLocks noGrp="1"/>
          </p:cNvSpPr>
          <p:nvPr>
            <p:ph type="body" sz="quarter" idx="14" hasCustomPrompt="1"/>
          </p:nvPr>
        </p:nvSpPr>
        <p:spPr>
          <a:xfrm>
            <a:off x="1246187" y="6302066"/>
            <a:ext cx="5385600" cy="298760"/>
          </a:xfrm>
        </p:spPr>
        <p:txBody>
          <a:bodyPr anchor="ctr" anchorCtr="0"/>
          <a:lstStyle>
            <a:lvl1pPr>
              <a:buNone/>
              <a:defRPr sz="1200">
                <a:solidFill>
                  <a:schemeClr val="bg1"/>
                </a:solidFill>
              </a:defRPr>
            </a:lvl1pPr>
          </a:lstStyle>
          <a:p>
            <a:pPr lvl="0"/>
            <a:r>
              <a:rPr lang="en-GB"/>
              <a:t>INSERT SECURITY CLASSIFICATION / DRAFT STATUS</a:t>
            </a:r>
          </a:p>
        </p:txBody>
      </p:sp>
      <p:pic>
        <p:nvPicPr>
          <p:cNvPr id="24" name="Graphic 23">
            <a:extLst>
              <a:ext uri="{FF2B5EF4-FFF2-40B4-BE49-F238E27FC236}">
                <a16:creationId xmlns:a16="http://schemas.microsoft.com/office/drawing/2014/main" id="{2F386C2E-D584-4354-8631-C7EC9B755F7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34C8E3F0-E0CD-43B2-BF5F-3B35D93949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592" y="361132"/>
            <a:ext cx="1187904" cy="754185"/>
          </a:xfrm>
          <a:prstGeom prst="rect">
            <a:avLst/>
          </a:prstGeom>
        </p:spPr>
      </p:pic>
    </p:spTree>
    <p:extLst>
      <p:ext uri="{BB962C8B-B14F-4D97-AF65-F5344CB8AC3E}">
        <p14:creationId xmlns:p14="http://schemas.microsoft.com/office/powerpoint/2010/main" val="4137050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Pr>
        <a:solidFill>
          <a:schemeClr val="accent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287F13D-0A05-4BAC-AF6B-36512689C2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003" r="8154"/>
          <a:stretch/>
        </p:blipFill>
        <p:spPr>
          <a:xfrm>
            <a:off x="3209042" y="-1146"/>
            <a:ext cx="8994699" cy="6859146"/>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B0E8E6B3-C742-4CE1-87A8-038754EB25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48"/>
          <a:stretch/>
        </p:blipFill>
        <p:spPr>
          <a:xfrm>
            <a:off x="1" y="-1"/>
            <a:ext cx="12203740" cy="6858001"/>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617421" y="2905213"/>
            <a:ext cx="4694806" cy="1332715"/>
          </a:xfrm>
        </p:spPr>
        <p:txBody>
          <a:bodyPr anchor="t" anchorCtr="0">
            <a:noAutofit/>
          </a:bodyPr>
          <a:lstStyle>
            <a:lvl1pPr algn="l">
              <a:lnSpc>
                <a:spcPct val="90000"/>
              </a:lnSpc>
              <a:defRPr sz="4800">
                <a:solidFill>
                  <a:schemeClr val="bg1"/>
                </a:solidFill>
              </a:defRPr>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588797" y="4237928"/>
            <a:ext cx="4723430" cy="772877"/>
          </a:xfrm>
        </p:spPr>
        <p:txBody>
          <a:bodyPr/>
          <a:lstStyle>
            <a:lvl1pPr marL="0" indent="0" algn="l">
              <a:lnSpc>
                <a:spcPct val="90000"/>
              </a:lnSpc>
              <a:buNone/>
              <a:defRPr sz="4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DC7649C9-AB52-4568-98E3-872CD407F0AA}" type="datetime1">
              <a:rPr lang="en-GB" smtClean="0"/>
              <a:t>19/04/2023</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588797" y="5143653"/>
            <a:ext cx="4723430" cy="698347"/>
          </a:xfrm>
        </p:spPr>
        <p:txBody>
          <a:bodyPr/>
          <a:lstStyle>
            <a:lvl1pPr>
              <a:buNone/>
              <a:defRPr sz="1600">
                <a:solidFill>
                  <a:schemeClr val="bg1"/>
                </a:solidFill>
              </a:defRPr>
            </a:lvl1pPr>
          </a:lstStyle>
          <a:p>
            <a:pPr lvl="0"/>
            <a:r>
              <a:rPr lang="en-US"/>
              <a:t>Edit Master text styles</a:t>
            </a:r>
          </a:p>
        </p:txBody>
      </p:sp>
      <p:pic>
        <p:nvPicPr>
          <p:cNvPr id="12" name="Picture 11">
            <a:extLst>
              <a:ext uri="{FF2B5EF4-FFF2-40B4-BE49-F238E27FC236}">
                <a16:creationId xmlns:a16="http://schemas.microsoft.com/office/drawing/2014/main" id="{0398FE52-C65B-4F97-978F-AA2983B723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592" y="361132"/>
            <a:ext cx="1187904" cy="754185"/>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D451904B-E3A0-4704-B1E4-B788331E3F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41536" y="5652000"/>
            <a:ext cx="1946804" cy="835200"/>
          </a:xfrm>
          <a:prstGeom prst="rect">
            <a:avLst/>
          </a:prstGeom>
        </p:spPr>
      </p:pic>
      <p:sp>
        <p:nvSpPr>
          <p:cNvPr id="13" name="Text Placeholder 7">
            <a:extLst>
              <a:ext uri="{FF2B5EF4-FFF2-40B4-BE49-F238E27FC236}">
                <a16:creationId xmlns:a16="http://schemas.microsoft.com/office/drawing/2014/main" id="{A8440923-ECE0-4C9A-A034-12616DFC86FD}"/>
              </a:ext>
            </a:extLst>
          </p:cNvPr>
          <p:cNvSpPr>
            <a:spLocks noGrp="1"/>
          </p:cNvSpPr>
          <p:nvPr>
            <p:ph type="body" sz="quarter" idx="14" hasCustomPrompt="1"/>
          </p:nvPr>
        </p:nvSpPr>
        <p:spPr>
          <a:xfrm>
            <a:off x="588798" y="6302066"/>
            <a:ext cx="4723430" cy="298760"/>
          </a:xfrm>
        </p:spPr>
        <p:txBody>
          <a:bodyPr anchor="ctr" anchorCtr="0"/>
          <a:lstStyle>
            <a:lvl1pPr>
              <a:buNone/>
              <a:defRPr sz="1200">
                <a:solidFill>
                  <a:schemeClr val="tx1"/>
                </a:solidFill>
              </a:defRPr>
            </a:lvl1pPr>
          </a:lstStyle>
          <a:p>
            <a:pPr lvl="0"/>
            <a:r>
              <a:rPr lang="en-GB"/>
              <a:t>INSERT SECURITY CLASSIFICATION / DRAFT STATUS</a:t>
            </a:r>
          </a:p>
        </p:txBody>
      </p:sp>
    </p:spTree>
    <p:extLst>
      <p:ext uri="{BB962C8B-B14F-4D97-AF65-F5344CB8AC3E}">
        <p14:creationId xmlns:p14="http://schemas.microsoft.com/office/powerpoint/2010/main" val="115261163"/>
      </p:ext>
    </p:extLst>
  </p:cSld>
  <p:clrMapOvr>
    <a:masterClrMapping/>
  </p:clrMapOvr>
  <p:extLst>
    <p:ext uri="{DCECCB84-F9BA-43D5-87BE-67443E8EF086}">
      <p15:sldGuideLst xmlns:p15="http://schemas.microsoft.com/office/powerpoint/2012/main">
        <p15:guide id="1" pos="252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D18C0D5B-0C2E-41BE-92FF-01AA3BDE7627}" type="datetime1">
              <a:rPr lang="en-GB" smtClean="0"/>
              <a:t>19/04/2023</a:t>
            </a:fld>
            <a:endParaRPr lang="en-GB"/>
          </a:p>
        </p:txBody>
      </p:sp>
      <p:sp>
        <p:nvSpPr>
          <p:cNvPr id="5" name="Footer Placeholder 4">
            <a:extLst>
              <a:ext uri="{FF2B5EF4-FFF2-40B4-BE49-F238E27FC236}">
                <a16:creationId xmlns:a16="http://schemas.microsoft.com/office/drawing/2014/main" id="{795FCFCE-00E3-447F-98E9-AF0FF8CC87B4}"/>
              </a:ext>
            </a:extLst>
          </p:cNvPr>
          <p:cNvSpPr>
            <a:spLocks noGrp="1"/>
          </p:cNvSpPr>
          <p:nvPr>
            <p:ph type="ftr" sz="quarter" idx="11"/>
          </p:nvPr>
        </p:nvSpPr>
        <p:spPr/>
        <p:txBody>
          <a:bodyPr/>
          <a:lstStyle/>
          <a:p>
            <a:r>
              <a:rPr lang="en-GB"/>
              <a:t>Official Sensitive - not for wider dissemination ​​</a:t>
            </a:r>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3376204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Content and graphic">
    <p:spTree>
      <p:nvGrpSpPr>
        <p:cNvPr id="1" name=""/>
        <p:cNvGrpSpPr/>
        <p:nvPr/>
      </p:nvGrpSpPr>
      <p:grpSpPr>
        <a:xfrm>
          <a:off x="0" y="0"/>
          <a:ext cx="0" cy="0"/>
          <a:chOff x="0" y="0"/>
          <a:chExt cx="0" cy="0"/>
        </a:xfrm>
      </p:grpSpPr>
      <p:pic>
        <p:nvPicPr>
          <p:cNvPr id="12" name="Picture 11" descr="Shape, arrow&#10;&#10;Description automatically generated">
            <a:extLst>
              <a:ext uri="{FF2B5EF4-FFF2-40B4-BE49-F238E27FC236}">
                <a16:creationId xmlns:a16="http://schemas.microsoft.com/office/drawing/2014/main" id="{44783AAB-0890-47C8-9B93-700F4C97A9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20"/>
          <a:stretch/>
        </p:blipFill>
        <p:spPr>
          <a:xfrm>
            <a:off x="1" y="0"/>
            <a:ext cx="12192000" cy="6879771"/>
          </a:xfrm>
          <a:prstGeom prst="rect">
            <a:avLst/>
          </a:prstGeom>
        </p:spPr>
      </p:pic>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371476" y="440267"/>
            <a:ext cx="7281182"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p:nvPr>
        </p:nvSpPr>
        <p:spPr>
          <a:xfrm>
            <a:off x="371475" y="1940311"/>
            <a:ext cx="5572125" cy="3888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B685F049-84DC-4AEA-9822-533FDA8F2ACA}" type="datetime1">
              <a:rPr lang="en-GB" smtClean="0"/>
              <a:t>19/04/2023</a:t>
            </a:fld>
            <a:endParaRPr lang="en-GB"/>
          </a:p>
        </p:txBody>
      </p:sp>
      <p:sp>
        <p:nvSpPr>
          <p:cNvPr id="5" name="Footer Placeholder 4">
            <a:extLst>
              <a:ext uri="{FF2B5EF4-FFF2-40B4-BE49-F238E27FC236}">
                <a16:creationId xmlns:a16="http://schemas.microsoft.com/office/drawing/2014/main" id="{795FCFCE-00E3-447F-98E9-AF0FF8CC87B4}"/>
              </a:ext>
            </a:extLst>
          </p:cNvPr>
          <p:cNvSpPr>
            <a:spLocks noGrp="1"/>
          </p:cNvSpPr>
          <p:nvPr>
            <p:ph type="ftr" sz="quarter" idx="11"/>
          </p:nvPr>
        </p:nvSpPr>
        <p:spPr/>
        <p:txBody>
          <a:bodyPr/>
          <a:lstStyle/>
          <a:p>
            <a:r>
              <a:rPr lang="en-GB"/>
              <a:t>Official Sensitive - not for wider dissemination ​​</a:t>
            </a:r>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210112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Content and picture">
    <p:spTree>
      <p:nvGrpSpPr>
        <p:cNvPr id="1" name=""/>
        <p:cNvGrpSpPr/>
        <p:nvPr/>
      </p:nvGrpSpPr>
      <p:grpSpPr>
        <a:xfrm>
          <a:off x="0" y="0"/>
          <a:ext cx="0" cy="0"/>
          <a:chOff x="0" y="0"/>
          <a:chExt cx="0" cy="0"/>
        </a:xfrm>
      </p:grpSpPr>
      <p:pic>
        <p:nvPicPr>
          <p:cNvPr id="17" name="Picture 16" descr="A group of people standing in front of a building&#10;&#10;Description automatically generated">
            <a:extLst>
              <a:ext uri="{FF2B5EF4-FFF2-40B4-BE49-F238E27FC236}">
                <a16:creationId xmlns:a16="http://schemas.microsoft.com/office/drawing/2014/main" id="{511C026F-B962-4A26-9FC9-B7744BE597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70517" y="0"/>
            <a:ext cx="6621483" cy="6858000"/>
          </a:xfrm>
          <a:prstGeom prst="rect">
            <a:avLst/>
          </a:prstGeom>
        </p:spPr>
      </p:pic>
      <p:pic>
        <p:nvPicPr>
          <p:cNvPr id="8" name="Picture 7" descr="Shape&#10;&#10;Description automatically generated">
            <a:extLst>
              <a:ext uri="{FF2B5EF4-FFF2-40B4-BE49-F238E27FC236}">
                <a16:creationId xmlns:a16="http://schemas.microsoft.com/office/drawing/2014/main" id="{42B53CC2-CB0F-4FB0-9D77-A2D8AEE5E2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35" r="510" b="505"/>
          <a:stretch/>
        </p:blipFill>
        <p:spPr>
          <a:xfrm>
            <a:off x="-1" y="1"/>
            <a:ext cx="12192001" cy="6858000"/>
          </a:xfrm>
          <a:prstGeom prst="rect">
            <a:avLst/>
          </a:prstGeom>
        </p:spPr>
      </p:pic>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371476" y="440267"/>
            <a:ext cx="7281182"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p:nvPr>
        </p:nvSpPr>
        <p:spPr>
          <a:xfrm>
            <a:off x="371475" y="1940311"/>
            <a:ext cx="5572125" cy="3888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B90DAED9-DAE8-44BE-9707-F7D4EFDED8A9}" type="datetime1">
              <a:rPr lang="en-GB" smtClean="0"/>
              <a:t>19/04/2023</a:t>
            </a:fld>
            <a:endParaRPr lang="en-GB"/>
          </a:p>
        </p:txBody>
      </p:sp>
      <p:sp>
        <p:nvSpPr>
          <p:cNvPr id="5" name="Footer Placeholder 4">
            <a:extLst>
              <a:ext uri="{FF2B5EF4-FFF2-40B4-BE49-F238E27FC236}">
                <a16:creationId xmlns:a16="http://schemas.microsoft.com/office/drawing/2014/main" id="{795FCFCE-00E3-447F-98E9-AF0FF8CC87B4}"/>
              </a:ext>
            </a:extLst>
          </p:cNvPr>
          <p:cNvSpPr>
            <a:spLocks noGrp="1"/>
          </p:cNvSpPr>
          <p:nvPr>
            <p:ph type="ftr" sz="quarter" idx="11"/>
          </p:nvPr>
        </p:nvSpPr>
        <p:spPr/>
        <p:txBody>
          <a:bodyPr/>
          <a:lstStyle/>
          <a:p>
            <a:r>
              <a:rPr lang="en-GB"/>
              <a:t>Official Sensitive - not for wider dissemination ​​</a:t>
            </a:r>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11" name="Picture 10">
            <a:extLst>
              <a:ext uri="{FF2B5EF4-FFF2-40B4-BE49-F238E27FC236}">
                <a16:creationId xmlns:a16="http://schemas.microsoft.com/office/drawing/2014/main" id="{93B3D2C8-A21B-4535-8BC6-0315EABA2C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Tree>
    <p:extLst>
      <p:ext uri="{BB962C8B-B14F-4D97-AF65-F5344CB8AC3E}">
        <p14:creationId xmlns:p14="http://schemas.microsoft.com/office/powerpoint/2010/main" val="3418345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Content and picture_1">
    <p:spTree>
      <p:nvGrpSpPr>
        <p:cNvPr id="1" name=""/>
        <p:cNvGrpSpPr/>
        <p:nvPr/>
      </p:nvGrpSpPr>
      <p:grpSpPr>
        <a:xfrm>
          <a:off x="0" y="0"/>
          <a:ext cx="0" cy="0"/>
          <a:chOff x="0" y="0"/>
          <a:chExt cx="0" cy="0"/>
        </a:xfrm>
      </p:grpSpPr>
      <p:pic>
        <p:nvPicPr>
          <p:cNvPr id="2050" name="Picture 2" descr="Why Do Airplanes Leave Tracks In the Sky? | Wonderopolis">
            <a:extLst>
              <a:ext uri="{FF2B5EF4-FFF2-40B4-BE49-F238E27FC236}">
                <a16:creationId xmlns:a16="http://schemas.microsoft.com/office/drawing/2014/main" id="{F8C7C850-D019-43DD-B41B-67ABE3CF52D8}"/>
              </a:ext>
            </a:extLst>
          </p:cNvPr>
          <p:cNvPicPr>
            <a:picLocks noChangeAspect="1" noChangeArrowheads="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5184" r="33380" b="15215"/>
          <a:stretch/>
        </p:blipFill>
        <p:spPr bwMode="auto">
          <a:xfrm>
            <a:off x="5165389" y="823195"/>
            <a:ext cx="7026612" cy="6060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hape, arrow&#10;&#10;Description automatically generated">
            <a:extLst>
              <a:ext uri="{FF2B5EF4-FFF2-40B4-BE49-F238E27FC236}">
                <a16:creationId xmlns:a16="http://schemas.microsoft.com/office/drawing/2014/main" id="{5404C8EA-A77B-4F00-A7B1-5D25002A23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013" r="603"/>
          <a:stretch/>
        </p:blipFill>
        <p:spPr>
          <a:xfrm>
            <a:off x="0" y="0"/>
            <a:ext cx="12192000" cy="6883776"/>
          </a:xfrm>
          <a:prstGeom prst="rect">
            <a:avLst/>
          </a:prstGeom>
        </p:spPr>
      </p:pic>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371476" y="440267"/>
            <a:ext cx="7281182"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p:nvPr>
        </p:nvSpPr>
        <p:spPr>
          <a:xfrm>
            <a:off x="371475" y="1940311"/>
            <a:ext cx="5572125" cy="3888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03BBC3BF-8818-4A77-AE39-187DF4420F3D}" type="datetime1">
              <a:rPr lang="en-GB" smtClean="0"/>
              <a:t>19/04/2023</a:t>
            </a:fld>
            <a:endParaRPr lang="en-GB"/>
          </a:p>
        </p:txBody>
      </p:sp>
      <p:sp>
        <p:nvSpPr>
          <p:cNvPr id="5" name="Footer Placeholder 4">
            <a:extLst>
              <a:ext uri="{FF2B5EF4-FFF2-40B4-BE49-F238E27FC236}">
                <a16:creationId xmlns:a16="http://schemas.microsoft.com/office/drawing/2014/main" id="{795FCFCE-00E3-447F-98E9-AF0FF8CC87B4}"/>
              </a:ext>
            </a:extLst>
          </p:cNvPr>
          <p:cNvSpPr>
            <a:spLocks noGrp="1"/>
          </p:cNvSpPr>
          <p:nvPr>
            <p:ph type="ftr" sz="quarter" idx="11"/>
          </p:nvPr>
        </p:nvSpPr>
        <p:spPr/>
        <p:txBody>
          <a:bodyPr/>
          <a:lstStyle/>
          <a:p>
            <a:r>
              <a:rPr lang="en-GB"/>
              <a:t>Official Sensitive - not for wider dissemination ​​</a:t>
            </a:r>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11" name="Picture 10">
            <a:extLst>
              <a:ext uri="{FF2B5EF4-FFF2-40B4-BE49-F238E27FC236}">
                <a16:creationId xmlns:a16="http://schemas.microsoft.com/office/drawing/2014/main" id="{93B3D2C8-A21B-4535-8BC6-0315EABA2C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Tree>
    <p:extLst>
      <p:ext uri="{BB962C8B-B14F-4D97-AF65-F5344CB8AC3E}">
        <p14:creationId xmlns:p14="http://schemas.microsoft.com/office/powerpoint/2010/main" val="3572392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371475" y="440267"/>
            <a:ext cx="9354097"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p:nvPr>
        </p:nvSpPr>
        <p:spPr>
          <a:xfrm>
            <a:off x="371475" y="1940311"/>
            <a:ext cx="9354097" cy="3888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06E90E58-3FBB-4D4D-8CF7-032E6504A397}" type="datetime1">
              <a:rPr lang="en-GB" smtClean="0"/>
              <a:t>19/04/2023</a:t>
            </a:fld>
            <a:endParaRPr lang="en-GB"/>
          </a:p>
        </p:txBody>
      </p:sp>
      <p:sp>
        <p:nvSpPr>
          <p:cNvPr id="5" name="Footer Placeholder 4">
            <a:extLst>
              <a:ext uri="{FF2B5EF4-FFF2-40B4-BE49-F238E27FC236}">
                <a16:creationId xmlns:a16="http://schemas.microsoft.com/office/drawing/2014/main" id="{795FCFCE-00E3-447F-98E9-AF0FF8CC87B4}"/>
              </a:ext>
            </a:extLst>
          </p:cNvPr>
          <p:cNvSpPr>
            <a:spLocks noGrp="1"/>
          </p:cNvSpPr>
          <p:nvPr>
            <p:ph type="ftr" sz="quarter" idx="11"/>
          </p:nvPr>
        </p:nvSpPr>
        <p:spPr/>
        <p:txBody>
          <a:bodyPr/>
          <a:lstStyle/>
          <a:p>
            <a:r>
              <a:rPr lang="en-GB"/>
              <a:t>Official Sensitive - not for wider dissemination ​​</a:t>
            </a:r>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10" name="Picture 9">
            <a:extLst>
              <a:ext uri="{FF2B5EF4-FFF2-40B4-BE49-F238E27FC236}">
                <a16:creationId xmlns:a16="http://schemas.microsoft.com/office/drawing/2014/main" id="{0F76E4F9-4FDD-42FA-BB89-E550DDD26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572" y="5648837"/>
            <a:ext cx="2466428" cy="1208733"/>
          </a:xfrm>
          <a:prstGeom prst="rect">
            <a:avLst/>
          </a:prstGeom>
        </p:spPr>
      </p:pic>
      <p:pic>
        <p:nvPicPr>
          <p:cNvPr id="12" name="Picture 11">
            <a:extLst>
              <a:ext uri="{FF2B5EF4-FFF2-40B4-BE49-F238E27FC236}">
                <a16:creationId xmlns:a16="http://schemas.microsoft.com/office/drawing/2014/main" id="{28AC5C0B-7E90-4933-9A01-96C4D6B774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Tree>
    <p:extLst>
      <p:ext uri="{BB962C8B-B14F-4D97-AF65-F5344CB8AC3E}">
        <p14:creationId xmlns:p14="http://schemas.microsoft.com/office/powerpoint/2010/main" val="1929796285"/>
      </p:ext>
    </p:extLst>
  </p:cSld>
  <p:clrMapOvr>
    <a:masterClrMapping/>
  </p:clrMapOvr>
  <p:extLst>
    <p:ext uri="{DCECCB84-F9BA-43D5-87BE-67443E8EF086}">
      <p15:sldGuideLst xmlns:p15="http://schemas.microsoft.com/office/powerpoint/2012/main">
        <p15:guide id="1" pos="612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_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565B96E-516D-445A-B469-BFB385CDA3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409" b="5437"/>
          <a:stretch/>
        </p:blipFill>
        <p:spPr>
          <a:xfrm>
            <a:off x="10372037" y="5986265"/>
            <a:ext cx="1819963" cy="871735"/>
          </a:xfrm>
          <a:prstGeom prst="rect">
            <a:avLst/>
          </a:prstGeom>
        </p:spPr>
      </p:pic>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371475" y="440267"/>
            <a:ext cx="10009188"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p:nvPr>
        </p:nvSpPr>
        <p:spPr>
          <a:xfrm>
            <a:off x="371475" y="1940311"/>
            <a:ext cx="10009188" cy="3888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E326EE36-76E9-4DA0-97DD-D8F360ADC68D}" type="datetime1">
              <a:rPr lang="en-GB" smtClean="0"/>
              <a:t>19/04/2023</a:t>
            </a:fld>
            <a:endParaRPr lang="en-GB"/>
          </a:p>
        </p:txBody>
      </p:sp>
      <p:sp>
        <p:nvSpPr>
          <p:cNvPr id="5" name="Footer Placeholder 4">
            <a:extLst>
              <a:ext uri="{FF2B5EF4-FFF2-40B4-BE49-F238E27FC236}">
                <a16:creationId xmlns:a16="http://schemas.microsoft.com/office/drawing/2014/main" id="{795FCFCE-00E3-447F-98E9-AF0FF8CC87B4}"/>
              </a:ext>
            </a:extLst>
          </p:cNvPr>
          <p:cNvSpPr>
            <a:spLocks noGrp="1"/>
          </p:cNvSpPr>
          <p:nvPr>
            <p:ph type="ftr" sz="quarter" idx="11"/>
          </p:nvPr>
        </p:nvSpPr>
        <p:spPr/>
        <p:txBody>
          <a:bodyPr/>
          <a:lstStyle/>
          <a:p>
            <a:r>
              <a:rPr lang="en-GB"/>
              <a:t>Official Sensitive - not for wider dissemination ​​</a:t>
            </a:r>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8" name="Picture 7">
            <a:extLst>
              <a:ext uri="{FF2B5EF4-FFF2-40B4-BE49-F238E27FC236}">
                <a16:creationId xmlns:a16="http://schemas.microsoft.com/office/drawing/2014/main" id="{1D014659-9AB9-49F2-B1CF-829B3A0CE4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Tree>
    <p:extLst>
      <p:ext uri="{BB962C8B-B14F-4D97-AF65-F5344CB8AC3E}">
        <p14:creationId xmlns:p14="http://schemas.microsoft.com/office/powerpoint/2010/main" val="1129123668"/>
      </p:ext>
    </p:extLst>
  </p:cSld>
  <p:clrMapOvr>
    <a:masterClrMapping/>
  </p:clrMapOvr>
  <p:extLst>
    <p:ext uri="{DCECCB84-F9BA-43D5-87BE-67443E8EF086}">
      <p15:sldGuideLst xmlns:p15="http://schemas.microsoft.com/office/powerpoint/2012/main">
        <p15:guide id="1" pos="3840">
          <p15:clr>
            <a:srgbClr val="FBAE40"/>
          </p15:clr>
        </p15:guide>
        <p15:guide id="2" pos="653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1431-7BF7-4C84-96BB-FBBE70F49FA0}"/>
              </a:ext>
            </a:extLst>
          </p:cNvPr>
          <p:cNvSpPr>
            <a:spLocks noGrp="1"/>
          </p:cNvSpPr>
          <p:nvPr>
            <p:ph type="title" hasCustomPrompt="1"/>
          </p:nvPr>
        </p:nvSpPr>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7F473ABD-193F-43B4-AD0A-8CD541502451}"/>
              </a:ext>
            </a:extLst>
          </p:cNvPr>
          <p:cNvSpPr>
            <a:spLocks noGrp="1"/>
          </p:cNvSpPr>
          <p:nvPr>
            <p:ph sz="half" idx="1"/>
          </p:nvPr>
        </p:nvSpPr>
        <p:spPr>
          <a:xfrm>
            <a:off x="371474" y="1940400"/>
            <a:ext cx="5560399" cy="390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40FE9A-9727-490B-9311-D95AE35E7D69}"/>
              </a:ext>
            </a:extLst>
          </p:cNvPr>
          <p:cNvSpPr>
            <a:spLocks noGrp="1"/>
          </p:cNvSpPr>
          <p:nvPr>
            <p:ph sz="half" idx="2"/>
          </p:nvPr>
        </p:nvSpPr>
        <p:spPr>
          <a:xfrm>
            <a:off x="6260123" y="1940400"/>
            <a:ext cx="5560399" cy="390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2EC72B-60A8-4C57-B209-AAE6CBB3AF7D}"/>
              </a:ext>
            </a:extLst>
          </p:cNvPr>
          <p:cNvSpPr>
            <a:spLocks noGrp="1"/>
          </p:cNvSpPr>
          <p:nvPr>
            <p:ph type="dt" sz="half" idx="10"/>
          </p:nvPr>
        </p:nvSpPr>
        <p:spPr/>
        <p:txBody>
          <a:bodyPr/>
          <a:lstStyle/>
          <a:p>
            <a:fld id="{2D4FEFFE-D979-4506-9624-FC12594496A5}" type="datetime1">
              <a:rPr lang="en-GB" smtClean="0"/>
              <a:t>19/04/2023</a:t>
            </a:fld>
            <a:endParaRPr lang="en-GB"/>
          </a:p>
        </p:txBody>
      </p:sp>
      <p:sp>
        <p:nvSpPr>
          <p:cNvPr id="6" name="Footer Placeholder 5">
            <a:extLst>
              <a:ext uri="{FF2B5EF4-FFF2-40B4-BE49-F238E27FC236}">
                <a16:creationId xmlns:a16="http://schemas.microsoft.com/office/drawing/2014/main" id="{0432333B-02BE-43CD-9884-AC2C5864A2BB}"/>
              </a:ext>
            </a:extLst>
          </p:cNvPr>
          <p:cNvSpPr>
            <a:spLocks noGrp="1"/>
          </p:cNvSpPr>
          <p:nvPr>
            <p:ph type="ftr" sz="quarter" idx="11"/>
          </p:nvPr>
        </p:nvSpPr>
        <p:spPr/>
        <p:txBody>
          <a:bodyPr/>
          <a:lstStyle/>
          <a:p>
            <a:r>
              <a:rPr lang="en-GB"/>
              <a:t>Official Sensitive - not for wider dissemination ​​</a:t>
            </a:r>
          </a:p>
        </p:txBody>
      </p:sp>
      <p:sp>
        <p:nvSpPr>
          <p:cNvPr id="7" name="Slide Number Placeholder 6">
            <a:extLst>
              <a:ext uri="{FF2B5EF4-FFF2-40B4-BE49-F238E27FC236}">
                <a16:creationId xmlns:a16="http://schemas.microsoft.com/office/drawing/2014/main" id="{5C17A260-EC6E-430A-8832-821DA804AD78}"/>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11" name="Picture 10">
            <a:extLst>
              <a:ext uri="{FF2B5EF4-FFF2-40B4-BE49-F238E27FC236}">
                <a16:creationId xmlns:a16="http://schemas.microsoft.com/office/drawing/2014/main" id="{91575738-0F0F-4A58-8A3B-09F3974AA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572" y="5648837"/>
            <a:ext cx="2466428" cy="1208733"/>
          </a:xfrm>
          <a:prstGeom prst="rect">
            <a:avLst/>
          </a:prstGeom>
        </p:spPr>
      </p:pic>
      <p:pic>
        <p:nvPicPr>
          <p:cNvPr id="13" name="Picture 12">
            <a:extLst>
              <a:ext uri="{FF2B5EF4-FFF2-40B4-BE49-F238E27FC236}">
                <a16:creationId xmlns:a16="http://schemas.microsoft.com/office/drawing/2014/main" id="{884F1604-E7E4-47E1-B8D7-C45BD65CB7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Tree>
    <p:extLst>
      <p:ext uri="{BB962C8B-B14F-4D97-AF65-F5344CB8AC3E}">
        <p14:creationId xmlns:p14="http://schemas.microsoft.com/office/powerpoint/2010/main" val="1664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1431-7BF7-4C84-96BB-FBBE70F49FA0}"/>
              </a:ext>
            </a:extLst>
          </p:cNvPr>
          <p:cNvSpPr>
            <a:spLocks noGrp="1"/>
          </p:cNvSpPr>
          <p:nvPr>
            <p:ph type="title" hasCustomPrompt="1"/>
          </p:nvPr>
        </p:nvSpPr>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7F473ABD-193F-43B4-AD0A-8CD541502451}"/>
              </a:ext>
            </a:extLst>
          </p:cNvPr>
          <p:cNvSpPr>
            <a:spLocks noGrp="1"/>
          </p:cNvSpPr>
          <p:nvPr>
            <p:ph sz="half" idx="1"/>
          </p:nvPr>
        </p:nvSpPr>
        <p:spPr>
          <a:xfrm>
            <a:off x="371474" y="1940400"/>
            <a:ext cx="5560399" cy="390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40FE9A-9727-490B-9311-D95AE35E7D69}"/>
              </a:ext>
            </a:extLst>
          </p:cNvPr>
          <p:cNvSpPr>
            <a:spLocks noGrp="1"/>
          </p:cNvSpPr>
          <p:nvPr>
            <p:ph sz="half" idx="2"/>
          </p:nvPr>
        </p:nvSpPr>
        <p:spPr>
          <a:xfrm>
            <a:off x="6260123" y="1940400"/>
            <a:ext cx="5560399" cy="390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2EC72B-60A8-4C57-B209-AAE6CBB3AF7D}"/>
              </a:ext>
            </a:extLst>
          </p:cNvPr>
          <p:cNvSpPr>
            <a:spLocks noGrp="1"/>
          </p:cNvSpPr>
          <p:nvPr>
            <p:ph type="dt" sz="half" idx="10"/>
          </p:nvPr>
        </p:nvSpPr>
        <p:spPr/>
        <p:txBody>
          <a:bodyPr/>
          <a:lstStyle/>
          <a:p>
            <a:fld id="{E80D21EA-7CB0-42FE-A932-9A9FCC317524}" type="datetime1">
              <a:rPr lang="en-GB" smtClean="0"/>
              <a:t>19/04/2023</a:t>
            </a:fld>
            <a:endParaRPr lang="en-GB"/>
          </a:p>
        </p:txBody>
      </p:sp>
      <p:sp>
        <p:nvSpPr>
          <p:cNvPr id="6" name="Footer Placeholder 5">
            <a:extLst>
              <a:ext uri="{FF2B5EF4-FFF2-40B4-BE49-F238E27FC236}">
                <a16:creationId xmlns:a16="http://schemas.microsoft.com/office/drawing/2014/main" id="{0432333B-02BE-43CD-9884-AC2C5864A2BB}"/>
              </a:ext>
            </a:extLst>
          </p:cNvPr>
          <p:cNvSpPr>
            <a:spLocks noGrp="1"/>
          </p:cNvSpPr>
          <p:nvPr>
            <p:ph type="ftr" sz="quarter" idx="11"/>
          </p:nvPr>
        </p:nvSpPr>
        <p:spPr/>
        <p:txBody>
          <a:bodyPr/>
          <a:lstStyle/>
          <a:p>
            <a:r>
              <a:rPr lang="en-GB"/>
              <a:t>Official Sensitive - not for wider dissemination ​​</a:t>
            </a:r>
          </a:p>
        </p:txBody>
      </p:sp>
      <p:sp>
        <p:nvSpPr>
          <p:cNvPr id="7" name="Slide Number Placeholder 6">
            <a:extLst>
              <a:ext uri="{FF2B5EF4-FFF2-40B4-BE49-F238E27FC236}">
                <a16:creationId xmlns:a16="http://schemas.microsoft.com/office/drawing/2014/main" id="{5C17A260-EC6E-430A-8832-821DA804AD78}"/>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8" name="Picture 7">
            <a:extLst>
              <a:ext uri="{FF2B5EF4-FFF2-40B4-BE49-F238E27FC236}">
                <a16:creationId xmlns:a16="http://schemas.microsoft.com/office/drawing/2014/main" id="{C730D374-6C3C-411F-80E5-205BB263B6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409" b="5437"/>
          <a:stretch/>
        </p:blipFill>
        <p:spPr>
          <a:xfrm>
            <a:off x="10372037" y="5986265"/>
            <a:ext cx="1819963" cy="871735"/>
          </a:xfrm>
          <a:prstGeom prst="rect">
            <a:avLst/>
          </a:prstGeom>
        </p:spPr>
      </p:pic>
      <p:pic>
        <p:nvPicPr>
          <p:cNvPr id="9" name="Picture 8">
            <a:extLst>
              <a:ext uri="{FF2B5EF4-FFF2-40B4-BE49-F238E27FC236}">
                <a16:creationId xmlns:a16="http://schemas.microsoft.com/office/drawing/2014/main" id="{C7CDF362-4F62-4A34-A292-1934A98361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Tree>
    <p:extLst>
      <p:ext uri="{BB962C8B-B14F-4D97-AF65-F5344CB8AC3E}">
        <p14:creationId xmlns:p14="http://schemas.microsoft.com/office/powerpoint/2010/main" val="2104241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 name="Picture 29" descr="A picture containing pie chart&#10;&#10;Description automatically generated">
            <a:extLst>
              <a:ext uri="{FF2B5EF4-FFF2-40B4-BE49-F238E27FC236}">
                <a16:creationId xmlns:a16="http://schemas.microsoft.com/office/drawing/2014/main" id="{394C8829-8C33-454C-9063-4FDAAFE46F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424"/>
          <a:stretch/>
        </p:blipFill>
        <p:spPr>
          <a:xfrm>
            <a:off x="0" y="0"/>
            <a:ext cx="12192000" cy="6858000"/>
          </a:xfrm>
          <a:prstGeom prst="rect">
            <a:avLst/>
          </a:prstGeom>
        </p:spPr>
      </p:pic>
      <p:sp>
        <p:nvSpPr>
          <p:cNvPr id="2" name="Title 1">
            <a:extLst>
              <a:ext uri="{FF2B5EF4-FFF2-40B4-BE49-F238E27FC236}">
                <a16:creationId xmlns:a16="http://schemas.microsoft.com/office/drawing/2014/main" id="{2ADD2A2A-8C01-4EF3-BFC3-F565457DB216}"/>
              </a:ext>
            </a:extLst>
          </p:cNvPr>
          <p:cNvSpPr>
            <a:spLocks noGrp="1"/>
          </p:cNvSpPr>
          <p:nvPr>
            <p:ph type="title" hasCustomPrompt="1"/>
          </p:nvPr>
        </p:nvSpPr>
        <p:spPr>
          <a:xfrm>
            <a:off x="5284380" y="1616146"/>
            <a:ext cx="6530574" cy="2861266"/>
          </a:xfrm>
        </p:spPr>
        <p:txBody>
          <a:bodyPr anchor="t" anchorCtr="0"/>
          <a:lstStyle>
            <a:lvl1pPr>
              <a:lnSpc>
                <a:spcPct val="100000"/>
              </a:lnSpc>
              <a:defRPr sz="60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id="{0CB2CA2C-2DC0-44FB-A3DA-1A1BC13EAAC4}"/>
              </a:ext>
            </a:extLst>
          </p:cNvPr>
          <p:cNvSpPr>
            <a:spLocks noGrp="1"/>
          </p:cNvSpPr>
          <p:nvPr>
            <p:ph type="dt" sz="half" idx="10"/>
          </p:nvPr>
        </p:nvSpPr>
        <p:spPr/>
        <p:txBody>
          <a:bodyPr/>
          <a:lstStyle/>
          <a:p>
            <a:fld id="{81D5D2B5-86E3-4060-B5DF-4DD0C3F5ADA8}" type="datetime1">
              <a:rPr lang="en-GB" smtClean="0"/>
              <a:t>19/04/2023</a:t>
            </a:fld>
            <a:endParaRPr lang="en-GB"/>
          </a:p>
        </p:txBody>
      </p:sp>
      <p:sp>
        <p:nvSpPr>
          <p:cNvPr id="5" name="Footer Placeholder 4">
            <a:extLst>
              <a:ext uri="{FF2B5EF4-FFF2-40B4-BE49-F238E27FC236}">
                <a16:creationId xmlns:a16="http://schemas.microsoft.com/office/drawing/2014/main" id="{A61ADBB4-B47C-4AA5-8BED-8FE06246CF81}"/>
              </a:ext>
            </a:extLst>
          </p:cNvPr>
          <p:cNvSpPr>
            <a:spLocks noGrp="1"/>
          </p:cNvSpPr>
          <p:nvPr>
            <p:ph type="ftr" sz="quarter" idx="11"/>
          </p:nvPr>
        </p:nvSpPr>
        <p:spPr>
          <a:xfrm>
            <a:off x="4017554" y="7372601"/>
            <a:ext cx="4114800" cy="180908"/>
          </a:xfrm>
        </p:spPr>
        <p:txBody>
          <a:bodyPr/>
          <a:lstStyle/>
          <a:p>
            <a:r>
              <a:rPr lang="en-GB"/>
              <a:t>Official Sensitive - not for wider dissemination ​​</a:t>
            </a:r>
          </a:p>
        </p:txBody>
      </p:sp>
      <p:sp>
        <p:nvSpPr>
          <p:cNvPr id="6" name="Slide Number Placeholder 5">
            <a:extLst>
              <a:ext uri="{FF2B5EF4-FFF2-40B4-BE49-F238E27FC236}">
                <a16:creationId xmlns:a16="http://schemas.microsoft.com/office/drawing/2014/main"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34" name="Picture 33">
            <a:extLst>
              <a:ext uri="{FF2B5EF4-FFF2-40B4-BE49-F238E27FC236}">
                <a16:creationId xmlns:a16="http://schemas.microsoft.com/office/drawing/2014/main" id="{1B24E7FC-7C4E-48B6-B0A2-7514F6E41B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pic>
        <p:nvPicPr>
          <p:cNvPr id="36" name="Picture 35">
            <a:extLst>
              <a:ext uri="{FF2B5EF4-FFF2-40B4-BE49-F238E27FC236}">
                <a16:creationId xmlns:a16="http://schemas.microsoft.com/office/drawing/2014/main" id="{F18824FC-85C6-4E45-899B-EA2763B540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77976" y="6310555"/>
            <a:ext cx="936978" cy="229516"/>
          </a:xfrm>
          <a:prstGeom prst="rect">
            <a:avLst/>
          </a:prstGeom>
        </p:spPr>
      </p:pic>
    </p:spTree>
    <p:extLst>
      <p:ext uri="{BB962C8B-B14F-4D97-AF65-F5344CB8AC3E}">
        <p14:creationId xmlns:p14="http://schemas.microsoft.com/office/powerpoint/2010/main" val="188775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E4B449-96FE-4822-AF12-356C9BCA99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15758" y="8162"/>
            <a:ext cx="8982075" cy="6858000"/>
          </a:xfrm>
          <a:prstGeom prst="rect">
            <a:avLst/>
          </a:prstGeom>
        </p:spPr>
      </p:pic>
      <p:pic>
        <p:nvPicPr>
          <p:cNvPr id="14" name="Graphic 13">
            <a:extLst>
              <a:ext uri="{FF2B5EF4-FFF2-40B4-BE49-F238E27FC236}">
                <a16:creationId xmlns:a16="http://schemas.microsoft.com/office/drawing/2014/main" id="{FF419158-9DE0-44C0-AAA2-954B28F4270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1246379" y="3770967"/>
            <a:ext cx="10574144" cy="881196"/>
          </a:xfrm>
        </p:spPr>
        <p:txBody>
          <a:bodyPr anchor="t" anchorCtr="0">
            <a:noAutofit/>
          </a:bodyPr>
          <a:lstStyle>
            <a:lvl1pPr algn="l">
              <a:lnSpc>
                <a:spcPct val="90000"/>
              </a:lnSpc>
              <a:defRPr sz="6400">
                <a:solidFill>
                  <a:schemeClr val="bg1"/>
                </a:solidFill>
              </a:defRPr>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1246379" y="4669639"/>
            <a:ext cx="9446860" cy="772877"/>
          </a:xfrm>
        </p:spPr>
        <p:txBody>
          <a:bodyPr/>
          <a:lstStyle>
            <a:lvl1pPr marL="0" indent="0" algn="l">
              <a:lnSpc>
                <a:spcPct val="90000"/>
              </a:lnSpc>
              <a:buNone/>
              <a:defRPr sz="5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2C648D24-90DB-428A-B385-CA0014625E6C}" type="datetime1">
              <a:rPr lang="en-GB" smtClean="0"/>
              <a:t>19/04/2023</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1246190" y="5727695"/>
            <a:ext cx="4849812" cy="574372"/>
          </a:xfrm>
        </p:spPr>
        <p:txBody>
          <a:bodyPr/>
          <a:lstStyle>
            <a:lvl1pPr>
              <a:buNone/>
              <a:defRPr sz="1600">
                <a:solidFill>
                  <a:schemeClr val="bg1"/>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3137D607-7FA0-4694-98B8-9BE3BA49941C}"/>
              </a:ext>
            </a:extLst>
          </p:cNvPr>
          <p:cNvSpPr>
            <a:spLocks noGrp="1"/>
          </p:cNvSpPr>
          <p:nvPr>
            <p:ph type="body" sz="quarter" idx="14" hasCustomPrompt="1"/>
          </p:nvPr>
        </p:nvSpPr>
        <p:spPr>
          <a:xfrm>
            <a:off x="1246187" y="6302066"/>
            <a:ext cx="5385600" cy="298760"/>
          </a:xfrm>
        </p:spPr>
        <p:txBody>
          <a:bodyPr anchor="ctr" anchorCtr="0"/>
          <a:lstStyle>
            <a:lvl1pPr>
              <a:buNone/>
              <a:defRPr sz="1200">
                <a:solidFill>
                  <a:schemeClr val="bg1">
                    <a:lumMod val="75000"/>
                  </a:schemeClr>
                </a:solidFill>
              </a:defRPr>
            </a:lvl1pPr>
          </a:lstStyle>
          <a:p>
            <a:pPr lvl="0"/>
            <a:r>
              <a:rPr lang="en-GB"/>
              <a:t>INSERT SECURITY CLASSIFICATION / DRAFT STATUS</a:t>
            </a:r>
          </a:p>
        </p:txBody>
      </p:sp>
      <p:pic>
        <p:nvPicPr>
          <p:cNvPr id="12" name="Picture 11">
            <a:extLst>
              <a:ext uri="{FF2B5EF4-FFF2-40B4-BE49-F238E27FC236}">
                <a16:creationId xmlns:a16="http://schemas.microsoft.com/office/drawing/2014/main" id="{9D2DFF87-90CD-4CCB-B533-5B5F36D3BE8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592" y="361132"/>
            <a:ext cx="1187904" cy="754185"/>
          </a:xfrm>
          <a:prstGeom prst="rect">
            <a:avLst/>
          </a:prstGeom>
        </p:spPr>
      </p:pic>
    </p:spTree>
    <p:extLst>
      <p:ext uri="{BB962C8B-B14F-4D97-AF65-F5344CB8AC3E}">
        <p14:creationId xmlns:p14="http://schemas.microsoft.com/office/powerpoint/2010/main" val="94206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EEED1A2-F6C1-4943-A33D-7164D567F6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7"/>
          <a:stretch/>
        </p:blipFill>
        <p:spPr>
          <a:xfrm>
            <a:off x="0" y="0"/>
            <a:ext cx="12192000" cy="6858000"/>
          </a:xfrm>
          <a:prstGeom prst="rect">
            <a:avLst/>
          </a:prstGeom>
        </p:spPr>
      </p:pic>
      <p:pic>
        <p:nvPicPr>
          <p:cNvPr id="9" name="Picture 8" descr="A picture containing tableware, plate, drawing&#10;&#10;Description automatically generated">
            <a:extLst>
              <a:ext uri="{FF2B5EF4-FFF2-40B4-BE49-F238E27FC236}">
                <a16:creationId xmlns:a16="http://schemas.microsoft.com/office/drawing/2014/main" id="{FC0D8D9B-19B2-4770-AFFC-91705DE59C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9200" y="6310800"/>
            <a:ext cx="940584" cy="230400"/>
          </a:xfrm>
          <a:prstGeom prst="rect">
            <a:avLst/>
          </a:prstGeom>
        </p:spPr>
      </p:pic>
      <p:sp>
        <p:nvSpPr>
          <p:cNvPr id="2" name="Title 1">
            <a:extLst>
              <a:ext uri="{FF2B5EF4-FFF2-40B4-BE49-F238E27FC236}">
                <a16:creationId xmlns:a16="http://schemas.microsoft.com/office/drawing/2014/main" id="{2ADD2A2A-8C01-4EF3-BFC3-F565457DB216}"/>
              </a:ext>
            </a:extLst>
          </p:cNvPr>
          <p:cNvSpPr>
            <a:spLocks noGrp="1"/>
          </p:cNvSpPr>
          <p:nvPr>
            <p:ph type="title" hasCustomPrompt="1"/>
          </p:nvPr>
        </p:nvSpPr>
        <p:spPr>
          <a:xfrm>
            <a:off x="653386" y="682082"/>
            <a:ext cx="4842846" cy="2861266"/>
          </a:xfrm>
        </p:spPr>
        <p:txBody>
          <a:bodyPr anchor="t" anchorCtr="0"/>
          <a:lstStyle>
            <a:lvl1pPr>
              <a:lnSpc>
                <a:spcPct val="100000"/>
              </a:lnSpc>
              <a:defRPr sz="60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id="{0CB2CA2C-2DC0-44FB-A3DA-1A1BC13EAAC4}"/>
              </a:ext>
            </a:extLst>
          </p:cNvPr>
          <p:cNvSpPr>
            <a:spLocks noGrp="1"/>
          </p:cNvSpPr>
          <p:nvPr>
            <p:ph type="dt" sz="half" idx="10"/>
          </p:nvPr>
        </p:nvSpPr>
        <p:spPr/>
        <p:txBody>
          <a:bodyPr/>
          <a:lstStyle/>
          <a:p>
            <a:fld id="{16091601-FB88-466E-8D6B-FA1D27487042}" type="datetime1">
              <a:rPr lang="en-GB" smtClean="0"/>
              <a:t>19/04/2023</a:t>
            </a:fld>
            <a:endParaRPr lang="en-GB"/>
          </a:p>
        </p:txBody>
      </p:sp>
      <p:sp>
        <p:nvSpPr>
          <p:cNvPr id="6" name="Slide Number Placeholder 5">
            <a:extLst>
              <a:ext uri="{FF2B5EF4-FFF2-40B4-BE49-F238E27FC236}">
                <a16:creationId xmlns:a16="http://schemas.microsoft.com/office/drawing/2014/main"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34" name="Picture 33">
            <a:extLst>
              <a:ext uri="{FF2B5EF4-FFF2-40B4-BE49-F238E27FC236}">
                <a16:creationId xmlns:a16="http://schemas.microsoft.com/office/drawing/2014/main" id="{1B24E7FC-7C4E-48B6-B0A2-7514F6E41B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Tree>
    <p:extLst>
      <p:ext uri="{BB962C8B-B14F-4D97-AF65-F5344CB8AC3E}">
        <p14:creationId xmlns:p14="http://schemas.microsoft.com/office/powerpoint/2010/main" val="467221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_2">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BEDB83D-452B-4004-B1FC-E5671AE18C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24" b="-1"/>
          <a:stretch/>
        </p:blipFill>
        <p:spPr>
          <a:xfrm>
            <a:off x="0" y="0"/>
            <a:ext cx="12192000" cy="6858000"/>
          </a:xfrm>
          <a:prstGeom prst="rect">
            <a:avLst/>
          </a:prstGeom>
        </p:spPr>
      </p:pic>
      <p:sp>
        <p:nvSpPr>
          <p:cNvPr id="2" name="Title 1">
            <a:extLst>
              <a:ext uri="{FF2B5EF4-FFF2-40B4-BE49-F238E27FC236}">
                <a16:creationId xmlns:a16="http://schemas.microsoft.com/office/drawing/2014/main" id="{2ADD2A2A-8C01-4EF3-BFC3-F565457DB216}"/>
              </a:ext>
            </a:extLst>
          </p:cNvPr>
          <p:cNvSpPr>
            <a:spLocks noGrp="1"/>
          </p:cNvSpPr>
          <p:nvPr>
            <p:ph type="title" hasCustomPrompt="1"/>
          </p:nvPr>
        </p:nvSpPr>
        <p:spPr>
          <a:xfrm>
            <a:off x="637953" y="2307264"/>
            <a:ext cx="10600661" cy="2170147"/>
          </a:xfrm>
        </p:spPr>
        <p:txBody>
          <a:bodyPr anchor="t" anchorCtr="0"/>
          <a:lstStyle>
            <a:lvl1pPr>
              <a:lnSpc>
                <a:spcPct val="100000"/>
              </a:lnSpc>
              <a:defRPr sz="6000">
                <a:solidFill>
                  <a:schemeClr val="bg1"/>
                </a:solidFill>
              </a:defRPr>
            </a:lvl1pPr>
          </a:lstStyle>
          <a:p>
            <a:r>
              <a:rPr lang="en-US"/>
              <a:t>Click to edit title</a:t>
            </a:r>
            <a:endParaRPr lang="en-GB"/>
          </a:p>
        </p:txBody>
      </p:sp>
      <p:sp>
        <p:nvSpPr>
          <p:cNvPr id="4" name="Date Placeholder 3">
            <a:extLst>
              <a:ext uri="{FF2B5EF4-FFF2-40B4-BE49-F238E27FC236}">
                <a16:creationId xmlns:a16="http://schemas.microsoft.com/office/drawing/2014/main" id="{0CB2CA2C-2DC0-44FB-A3DA-1A1BC13EAAC4}"/>
              </a:ext>
            </a:extLst>
          </p:cNvPr>
          <p:cNvSpPr>
            <a:spLocks noGrp="1"/>
          </p:cNvSpPr>
          <p:nvPr>
            <p:ph type="dt" sz="half" idx="10"/>
          </p:nvPr>
        </p:nvSpPr>
        <p:spPr/>
        <p:txBody>
          <a:bodyPr/>
          <a:lstStyle/>
          <a:p>
            <a:fld id="{7B1A52C8-6B7B-4877-9301-716CA0B617BA}" type="datetime1">
              <a:rPr lang="en-GB" smtClean="0"/>
              <a:t>19/04/2023</a:t>
            </a:fld>
            <a:endParaRPr lang="en-GB"/>
          </a:p>
        </p:txBody>
      </p:sp>
      <p:sp>
        <p:nvSpPr>
          <p:cNvPr id="5" name="Footer Placeholder 4">
            <a:extLst>
              <a:ext uri="{FF2B5EF4-FFF2-40B4-BE49-F238E27FC236}">
                <a16:creationId xmlns:a16="http://schemas.microsoft.com/office/drawing/2014/main" id="{A61ADBB4-B47C-4AA5-8BED-8FE06246CF81}"/>
              </a:ext>
            </a:extLst>
          </p:cNvPr>
          <p:cNvSpPr>
            <a:spLocks noGrp="1"/>
          </p:cNvSpPr>
          <p:nvPr>
            <p:ph type="ftr" sz="quarter" idx="11"/>
          </p:nvPr>
        </p:nvSpPr>
        <p:spPr/>
        <p:txBody>
          <a:bodyPr/>
          <a:lstStyle/>
          <a:p>
            <a:r>
              <a:rPr lang="en-GB"/>
              <a:t>Official Sensitive - not for wider dissemination ​​</a:t>
            </a:r>
          </a:p>
        </p:txBody>
      </p:sp>
      <p:sp>
        <p:nvSpPr>
          <p:cNvPr id="6" name="Slide Number Placeholder 5">
            <a:extLst>
              <a:ext uri="{FF2B5EF4-FFF2-40B4-BE49-F238E27FC236}">
                <a16:creationId xmlns:a16="http://schemas.microsoft.com/office/drawing/2014/main" id="{3491671A-B7B4-4787-939C-D195FB6F262E}"/>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34" name="Picture 33">
            <a:extLst>
              <a:ext uri="{FF2B5EF4-FFF2-40B4-BE49-F238E27FC236}">
                <a16:creationId xmlns:a16="http://schemas.microsoft.com/office/drawing/2014/main" id="{1B24E7FC-7C4E-48B6-B0A2-7514F6E41B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Tree>
    <p:extLst>
      <p:ext uri="{BB962C8B-B14F-4D97-AF65-F5344CB8AC3E}">
        <p14:creationId xmlns:p14="http://schemas.microsoft.com/office/powerpoint/2010/main" val="565325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822B-8636-4D6C-A236-88D01E832609}"/>
              </a:ext>
            </a:extLst>
          </p:cNvPr>
          <p:cNvSpPr>
            <a:spLocks noGrp="1"/>
          </p:cNvSpPr>
          <p:nvPr>
            <p:ph type="title" hasCustomPrompt="1"/>
          </p:nvPr>
        </p:nvSpPr>
        <p:spPr/>
        <p:txBody>
          <a:bodyPr/>
          <a:lstStyle/>
          <a:p>
            <a:r>
              <a:rPr lang="en-US"/>
              <a:t>Click to edit title</a:t>
            </a:r>
            <a:endParaRPr lang="en-GB"/>
          </a:p>
        </p:txBody>
      </p:sp>
      <p:sp>
        <p:nvSpPr>
          <p:cNvPr id="3" name="Date Placeholder 2">
            <a:extLst>
              <a:ext uri="{FF2B5EF4-FFF2-40B4-BE49-F238E27FC236}">
                <a16:creationId xmlns:a16="http://schemas.microsoft.com/office/drawing/2014/main" id="{7399AF1C-01C0-42A8-9C4B-1E9C27828846}"/>
              </a:ext>
            </a:extLst>
          </p:cNvPr>
          <p:cNvSpPr>
            <a:spLocks noGrp="1"/>
          </p:cNvSpPr>
          <p:nvPr>
            <p:ph type="dt" sz="half" idx="10"/>
          </p:nvPr>
        </p:nvSpPr>
        <p:spPr/>
        <p:txBody>
          <a:bodyPr/>
          <a:lstStyle/>
          <a:p>
            <a:fld id="{0049905A-DF4A-43FC-9924-74026EF04BFB}" type="datetime1">
              <a:rPr lang="en-GB" smtClean="0"/>
              <a:t>19/04/2023</a:t>
            </a:fld>
            <a:endParaRPr lang="en-GB"/>
          </a:p>
        </p:txBody>
      </p:sp>
      <p:sp>
        <p:nvSpPr>
          <p:cNvPr id="4" name="Footer Placeholder 3">
            <a:extLst>
              <a:ext uri="{FF2B5EF4-FFF2-40B4-BE49-F238E27FC236}">
                <a16:creationId xmlns:a16="http://schemas.microsoft.com/office/drawing/2014/main" id="{F4B40710-263D-407F-AC80-4C89F77E69BB}"/>
              </a:ext>
            </a:extLst>
          </p:cNvPr>
          <p:cNvSpPr>
            <a:spLocks noGrp="1"/>
          </p:cNvSpPr>
          <p:nvPr>
            <p:ph type="ftr" sz="quarter" idx="11"/>
          </p:nvPr>
        </p:nvSpPr>
        <p:spPr/>
        <p:txBody>
          <a:bodyPr/>
          <a:lstStyle/>
          <a:p>
            <a:r>
              <a:rPr lang="en-GB"/>
              <a:t>Official Sensitive - not for wider dissemination ​​</a:t>
            </a:r>
          </a:p>
        </p:txBody>
      </p:sp>
      <p:sp>
        <p:nvSpPr>
          <p:cNvPr id="5" name="Slide Number Placeholder 4">
            <a:extLst>
              <a:ext uri="{FF2B5EF4-FFF2-40B4-BE49-F238E27FC236}">
                <a16:creationId xmlns:a16="http://schemas.microsoft.com/office/drawing/2014/main" id="{764E2B16-C39C-474E-9069-5E9A3570FD29}"/>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783727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4A999-34D9-4A4D-B40E-FD064B1319CF}"/>
              </a:ext>
            </a:extLst>
          </p:cNvPr>
          <p:cNvSpPr>
            <a:spLocks noGrp="1"/>
          </p:cNvSpPr>
          <p:nvPr>
            <p:ph type="dt" sz="half" idx="10"/>
          </p:nvPr>
        </p:nvSpPr>
        <p:spPr/>
        <p:txBody>
          <a:bodyPr/>
          <a:lstStyle/>
          <a:p>
            <a:fld id="{0B7C0F43-F454-431C-923D-D0040549C03B}" type="datetime1">
              <a:rPr lang="en-GB" smtClean="0"/>
              <a:t>19/04/2023</a:t>
            </a:fld>
            <a:endParaRPr lang="en-GB"/>
          </a:p>
        </p:txBody>
      </p:sp>
      <p:sp>
        <p:nvSpPr>
          <p:cNvPr id="3" name="Footer Placeholder 2">
            <a:extLst>
              <a:ext uri="{FF2B5EF4-FFF2-40B4-BE49-F238E27FC236}">
                <a16:creationId xmlns:a16="http://schemas.microsoft.com/office/drawing/2014/main" id="{07AD61DA-1957-490D-BD36-CBE15EDF6526}"/>
              </a:ext>
            </a:extLst>
          </p:cNvPr>
          <p:cNvSpPr>
            <a:spLocks noGrp="1"/>
          </p:cNvSpPr>
          <p:nvPr>
            <p:ph type="ftr" sz="quarter" idx="11"/>
          </p:nvPr>
        </p:nvSpPr>
        <p:spPr/>
        <p:txBody>
          <a:bodyPr/>
          <a:lstStyle/>
          <a:p>
            <a:r>
              <a:rPr lang="en-GB"/>
              <a:t>Official Sensitive - not for wider dissemination ​​</a:t>
            </a:r>
          </a:p>
        </p:txBody>
      </p:sp>
      <p:sp>
        <p:nvSpPr>
          <p:cNvPr id="4" name="Slide Number Placeholder 3">
            <a:extLst>
              <a:ext uri="{FF2B5EF4-FFF2-40B4-BE49-F238E27FC236}">
                <a16:creationId xmlns:a16="http://schemas.microsoft.com/office/drawing/2014/main" id="{C4F0A2D9-B2DC-4447-BE4B-97055C9A8466}"/>
              </a:ext>
            </a:extLst>
          </p:cNvPr>
          <p:cNvSpPr>
            <a:spLocks noGrp="1"/>
          </p:cNvSpPr>
          <p:nvPr>
            <p:ph type="sldNum" sz="quarter" idx="12"/>
          </p:nvPr>
        </p:nvSpPr>
        <p:spPr/>
        <p:txBody>
          <a:bodyPr/>
          <a:lstStyle/>
          <a:p>
            <a:fld id="{2F83CBB2-9ABF-4D19-8234-691D70D0F573}" type="slidenum">
              <a:rPr lang="en-GB" smtClean="0"/>
              <a:t>‹#›</a:t>
            </a:fld>
            <a:endParaRPr lang="en-GB"/>
          </a:p>
        </p:txBody>
      </p:sp>
    </p:spTree>
    <p:extLst>
      <p:ext uri="{BB962C8B-B14F-4D97-AF65-F5344CB8AC3E}">
        <p14:creationId xmlns:p14="http://schemas.microsoft.com/office/powerpoint/2010/main" val="3986910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ntent 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A67D-BE75-4AEB-96F6-7AE96935C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5F3791-E2DC-4FFD-A9A9-C659A370C8D7}"/>
              </a:ext>
            </a:extLst>
          </p:cNvPr>
          <p:cNvSpPr>
            <a:spLocks noGrp="1"/>
          </p:cNvSpPr>
          <p:nvPr>
            <p:ph type="dt" sz="half" idx="10"/>
          </p:nvPr>
        </p:nvSpPr>
        <p:spPr/>
        <p:txBody>
          <a:bodyPr/>
          <a:lstStyle/>
          <a:p>
            <a:fld id="{2353E39C-AC45-448E-80E0-79AD40A460C2}" type="datetime1">
              <a:rPr lang="en-GB" smtClean="0"/>
              <a:t>19/04/2023</a:t>
            </a:fld>
            <a:endParaRPr lang="en-GB"/>
          </a:p>
        </p:txBody>
      </p:sp>
      <p:sp>
        <p:nvSpPr>
          <p:cNvPr id="4" name="Footer Placeholder 3">
            <a:extLst>
              <a:ext uri="{FF2B5EF4-FFF2-40B4-BE49-F238E27FC236}">
                <a16:creationId xmlns:a16="http://schemas.microsoft.com/office/drawing/2014/main" id="{FCA3ABCD-E475-40CD-82C0-76BA390EF7D7}"/>
              </a:ext>
            </a:extLst>
          </p:cNvPr>
          <p:cNvSpPr>
            <a:spLocks noGrp="1"/>
          </p:cNvSpPr>
          <p:nvPr>
            <p:ph type="ftr" sz="quarter" idx="11"/>
          </p:nvPr>
        </p:nvSpPr>
        <p:spPr/>
        <p:txBody>
          <a:bodyPr/>
          <a:lstStyle/>
          <a:p>
            <a:r>
              <a:rPr lang="en-GB"/>
              <a:t>UK SAF Clearing House: Delivery Partner briefing</a:t>
            </a:r>
            <a:endParaRPr lang="en-GB" sz="800"/>
          </a:p>
        </p:txBody>
      </p:sp>
      <p:sp>
        <p:nvSpPr>
          <p:cNvPr id="5" name="Slide Number Placeholder 4">
            <a:extLst>
              <a:ext uri="{FF2B5EF4-FFF2-40B4-BE49-F238E27FC236}">
                <a16:creationId xmlns:a16="http://schemas.microsoft.com/office/drawing/2014/main" id="{9CE28250-E1AC-406D-9BC5-B5FA1DCFB348}"/>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2" name="Content Placeholder 11">
            <a:extLst>
              <a:ext uri="{FF2B5EF4-FFF2-40B4-BE49-F238E27FC236}">
                <a16:creationId xmlns:a16="http://schemas.microsoft.com/office/drawing/2014/main" id="{BF84AFD1-9DC2-4E9B-9358-4E185F12FE4D}"/>
              </a:ext>
            </a:extLst>
          </p:cNvPr>
          <p:cNvSpPr>
            <a:spLocks noGrp="1"/>
          </p:cNvSpPr>
          <p:nvPr>
            <p:ph sz="quarter" idx="13"/>
          </p:nvPr>
        </p:nvSpPr>
        <p:spPr>
          <a:xfrm>
            <a:off x="494401"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1">
            <a:extLst>
              <a:ext uri="{FF2B5EF4-FFF2-40B4-BE49-F238E27FC236}">
                <a16:creationId xmlns:a16="http://schemas.microsoft.com/office/drawing/2014/main" id="{E4888925-22DC-41C7-9D24-D2779003AB70}"/>
              </a:ext>
            </a:extLst>
          </p:cNvPr>
          <p:cNvSpPr>
            <a:spLocks noGrp="1"/>
          </p:cNvSpPr>
          <p:nvPr>
            <p:ph sz="quarter" idx="14"/>
          </p:nvPr>
        </p:nvSpPr>
        <p:spPr>
          <a:xfrm>
            <a:off x="6227863" y="1846800"/>
            <a:ext cx="5483655" cy="3916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894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FC1F156-B24B-46B6-B72A-8260BE93ACD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3209042" y="-1"/>
            <a:ext cx="8982957" cy="6858001"/>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BB09389E-E6D8-4BD1-8830-95AC51A431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3"/>
            <a:ext cx="12192000" cy="6911547"/>
          </a:xfrm>
          <a:prstGeom prst="rect">
            <a:avLst/>
          </a:prstGeom>
        </p:spPr>
      </p:pic>
      <p:sp>
        <p:nvSpPr>
          <p:cNvPr id="2" name="Title 1">
            <a:extLst>
              <a:ext uri="{FF2B5EF4-FFF2-40B4-BE49-F238E27FC236}">
                <a16:creationId xmlns:a16="http://schemas.microsoft.com/office/drawing/2014/main" id="{CE3CDAFA-EC4B-40E4-AADA-09BA174EEDC9}"/>
              </a:ext>
            </a:extLst>
          </p:cNvPr>
          <p:cNvSpPr>
            <a:spLocks noGrp="1"/>
          </p:cNvSpPr>
          <p:nvPr>
            <p:ph type="ctrTitle" hasCustomPrompt="1"/>
          </p:nvPr>
        </p:nvSpPr>
        <p:spPr>
          <a:xfrm>
            <a:off x="483200" y="2502687"/>
            <a:ext cx="5478579" cy="1332715"/>
          </a:xfrm>
        </p:spPr>
        <p:txBody>
          <a:bodyPr anchor="t" anchorCtr="0">
            <a:noAutofit/>
          </a:bodyPr>
          <a:lstStyle>
            <a:lvl1pPr algn="l">
              <a:lnSpc>
                <a:spcPct val="90000"/>
              </a:lnSpc>
              <a:defRPr sz="4800">
                <a:solidFill>
                  <a:schemeClr val="bg1"/>
                </a:solidFill>
              </a:defRPr>
            </a:lvl1pPr>
          </a:lstStyle>
          <a:p>
            <a:r>
              <a:rPr lang="en-US"/>
              <a:t>Click to edit title</a:t>
            </a:r>
            <a:endParaRPr lang="en-GB"/>
          </a:p>
        </p:txBody>
      </p:sp>
      <p:sp>
        <p:nvSpPr>
          <p:cNvPr id="3" name="Subtitle 2">
            <a:extLst>
              <a:ext uri="{FF2B5EF4-FFF2-40B4-BE49-F238E27FC236}">
                <a16:creationId xmlns:a16="http://schemas.microsoft.com/office/drawing/2014/main" id="{C0370FA5-49A7-404D-97CB-01135F8F2279}"/>
              </a:ext>
            </a:extLst>
          </p:cNvPr>
          <p:cNvSpPr>
            <a:spLocks noGrp="1"/>
          </p:cNvSpPr>
          <p:nvPr>
            <p:ph type="subTitle" idx="1" hasCustomPrompt="1"/>
          </p:nvPr>
        </p:nvSpPr>
        <p:spPr>
          <a:xfrm>
            <a:off x="454573" y="3835402"/>
            <a:ext cx="5507203" cy="772877"/>
          </a:xfrm>
        </p:spPr>
        <p:txBody>
          <a:bodyPr/>
          <a:lstStyle>
            <a:lvl1pPr marL="0" indent="0" algn="l">
              <a:lnSpc>
                <a:spcPct val="90000"/>
              </a:lnSpc>
              <a:buNone/>
              <a:defRPr sz="4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4" name="Date Placeholder 3">
            <a:extLst>
              <a:ext uri="{FF2B5EF4-FFF2-40B4-BE49-F238E27FC236}">
                <a16:creationId xmlns:a16="http://schemas.microsoft.com/office/drawing/2014/main" id="{4F94BCD7-3107-480B-99BB-C1FE11F6639F}"/>
              </a:ext>
            </a:extLst>
          </p:cNvPr>
          <p:cNvSpPr>
            <a:spLocks noGrp="1"/>
          </p:cNvSpPr>
          <p:nvPr>
            <p:ph type="dt" sz="half" idx="10"/>
          </p:nvPr>
        </p:nvSpPr>
        <p:spPr/>
        <p:txBody>
          <a:bodyPr/>
          <a:lstStyle/>
          <a:p>
            <a:fld id="{B2221719-0B20-45E1-954A-6B41EF32B9F3}" type="datetime1">
              <a:rPr lang="en-GB" smtClean="0"/>
              <a:t>19/04/2023</a:t>
            </a:fld>
            <a:endParaRPr lang="en-GB"/>
          </a:p>
        </p:txBody>
      </p:sp>
      <p:sp>
        <p:nvSpPr>
          <p:cNvPr id="6" name="Slide Number Placeholder 5">
            <a:extLst>
              <a:ext uri="{FF2B5EF4-FFF2-40B4-BE49-F238E27FC236}">
                <a16:creationId xmlns:a16="http://schemas.microsoft.com/office/drawing/2014/main" id="{4A4824DC-FA49-4850-AA45-25103D73EB64}"/>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10" name="Text Placeholder 9">
            <a:extLst>
              <a:ext uri="{FF2B5EF4-FFF2-40B4-BE49-F238E27FC236}">
                <a16:creationId xmlns:a16="http://schemas.microsoft.com/office/drawing/2014/main" id="{FFD209D4-B103-4993-ADF3-9AD1A667349F}"/>
              </a:ext>
            </a:extLst>
          </p:cNvPr>
          <p:cNvSpPr>
            <a:spLocks noGrp="1"/>
          </p:cNvSpPr>
          <p:nvPr>
            <p:ph type="body" sz="quarter" idx="13"/>
          </p:nvPr>
        </p:nvSpPr>
        <p:spPr>
          <a:xfrm>
            <a:off x="454573" y="4648848"/>
            <a:ext cx="5507203" cy="698347"/>
          </a:xfrm>
        </p:spPr>
        <p:txBody>
          <a:bodyPr/>
          <a:lstStyle>
            <a:lvl1pPr>
              <a:buNone/>
              <a:defRPr sz="1600">
                <a:solidFill>
                  <a:schemeClr val="bg1"/>
                </a:solidFill>
              </a:defRPr>
            </a:lvl1pPr>
          </a:lstStyle>
          <a:p>
            <a:pPr lvl="0"/>
            <a:r>
              <a:rPr lang="en-US"/>
              <a:t>Click to edit Master text styles</a:t>
            </a:r>
          </a:p>
        </p:txBody>
      </p:sp>
      <p:sp>
        <p:nvSpPr>
          <p:cNvPr id="13" name="Text Placeholder 7">
            <a:extLst>
              <a:ext uri="{FF2B5EF4-FFF2-40B4-BE49-F238E27FC236}">
                <a16:creationId xmlns:a16="http://schemas.microsoft.com/office/drawing/2014/main" id="{A8440923-ECE0-4C9A-A034-12616DFC86FD}"/>
              </a:ext>
            </a:extLst>
          </p:cNvPr>
          <p:cNvSpPr>
            <a:spLocks noGrp="1"/>
          </p:cNvSpPr>
          <p:nvPr>
            <p:ph type="body" sz="quarter" idx="14" hasCustomPrompt="1"/>
          </p:nvPr>
        </p:nvSpPr>
        <p:spPr>
          <a:xfrm>
            <a:off x="499313" y="6302066"/>
            <a:ext cx="5385600" cy="298760"/>
          </a:xfrm>
        </p:spPr>
        <p:txBody>
          <a:bodyPr anchor="ctr" anchorCtr="0"/>
          <a:lstStyle>
            <a:lvl1pPr>
              <a:buNone/>
              <a:defRPr sz="1200">
                <a:solidFill>
                  <a:schemeClr val="tx1"/>
                </a:solidFill>
              </a:defRPr>
            </a:lvl1pPr>
          </a:lstStyle>
          <a:p>
            <a:pPr lvl="0"/>
            <a:r>
              <a:rPr lang="en-GB"/>
              <a:t>INSERT SECURITY CLASSIFICATION / DRAFT STATUS</a:t>
            </a:r>
          </a:p>
        </p:txBody>
      </p:sp>
      <p:pic>
        <p:nvPicPr>
          <p:cNvPr id="14" name="Picture 13">
            <a:extLst>
              <a:ext uri="{FF2B5EF4-FFF2-40B4-BE49-F238E27FC236}">
                <a16:creationId xmlns:a16="http://schemas.microsoft.com/office/drawing/2014/main" id="{7B360DBF-273C-4546-A832-3239AB6CCF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592" y="361132"/>
            <a:ext cx="1187904" cy="754185"/>
          </a:xfrm>
          <a:prstGeom prst="rect">
            <a:avLst/>
          </a:prstGeom>
        </p:spPr>
      </p:pic>
    </p:spTree>
    <p:extLst>
      <p:ext uri="{BB962C8B-B14F-4D97-AF65-F5344CB8AC3E}">
        <p14:creationId xmlns:p14="http://schemas.microsoft.com/office/powerpoint/2010/main" val="3277895106"/>
      </p:ext>
    </p:extLst>
  </p:cSld>
  <p:clrMapOvr>
    <a:masterClrMapping/>
  </p:clrMapOvr>
  <p:extLst>
    <p:ext uri="{DCECCB84-F9BA-43D5-87BE-67443E8EF086}">
      <p15:sldGuideLst xmlns:p15="http://schemas.microsoft.com/office/powerpoint/2012/main">
        <p15:guide id="1" pos="2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31F1AD69-731C-425C-93E2-C52328E39D53}" type="datetime1">
              <a:rPr lang="en-GB" smtClean="0"/>
              <a:t>19/04/2023</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8" name="Footer Placeholder 2">
            <a:extLst>
              <a:ext uri="{FF2B5EF4-FFF2-40B4-BE49-F238E27FC236}">
                <a16:creationId xmlns:a16="http://schemas.microsoft.com/office/drawing/2014/main" id="{BD063443-CEFB-4545-89EA-BA3042932AAE}"/>
              </a:ext>
            </a:extLst>
          </p:cNvPr>
          <p:cNvSpPr>
            <a:spLocks noGrp="1"/>
          </p:cNvSpPr>
          <p:nvPr>
            <p:ph type="ftr" sz="quarter" idx="11"/>
          </p:nvPr>
        </p:nvSpPr>
        <p:spPr>
          <a:xfrm>
            <a:off x="3548014" y="6340155"/>
            <a:ext cx="5104988" cy="180908"/>
          </a:xfrm>
          <a:prstGeom prst="rect">
            <a:avLst/>
          </a:prstGeom>
        </p:spPr>
        <p:txBody>
          <a:bodyPr/>
          <a:lstStyle>
            <a:lvl1pPr>
              <a:defRPr sz="1000"/>
            </a:lvl1pPr>
          </a:lstStyle>
          <a:p>
            <a:r>
              <a:rPr lang="en-GB" dirty="0"/>
              <a:t>Advanced Fuels Fund launch event – 4</a:t>
            </a:r>
            <a:r>
              <a:rPr lang="en-GB" baseline="30000" dirty="0"/>
              <a:t>th</a:t>
            </a:r>
            <a:r>
              <a:rPr lang="en-GB" dirty="0"/>
              <a:t> August 2022</a:t>
            </a:r>
          </a:p>
        </p:txBody>
      </p:sp>
    </p:spTree>
    <p:extLst>
      <p:ext uri="{BB962C8B-B14F-4D97-AF65-F5344CB8AC3E}">
        <p14:creationId xmlns:p14="http://schemas.microsoft.com/office/powerpoint/2010/main" val="55674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Content and graphic">
    <p:spTree>
      <p:nvGrpSpPr>
        <p:cNvPr id="1" name=""/>
        <p:cNvGrpSpPr/>
        <p:nvPr/>
      </p:nvGrpSpPr>
      <p:grpSpPr>
        <a:xfrm>
          <a:off x="0" y="0"/>
          <a:ext cx="0" cy="0"/>
          <a:chOff x="0" y="0"/>
          <a:chExt cx="0" cy="0"/>
        </a:xfrm>
      </p:grpSpPr>
      <p:pic>
        <p:nvPicPr>
          <p:cNvPr id="13" name="Picture 12" descr="Shape, arrow&#10;&#10;Description automatically generated">
            <a:extLst>
              <a:ext uri="{FF2B5EF4-FFF2-40B4-BE49-F238E27FC236}">
                <a16:creationId xmlns:a16="http://schemas.microsoft.com/office/drawing/2014/main" id="{B628AF11-C2ED-46B5-88F4-2C7834C71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942667"/>
          </a:xfrm>
          <a:prstGeom prst="rect">
            <a:avLst/>
          </a:prstGeom>
        </p:spPr>
      </p:pic>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494402" y="327600"/>
            <a:ext cx="7281183" cy="1249200"/>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a:xfrm>
            <a:off x="494400" y="2889253"/>
            <a:ext cx="5572125" cy="284624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876E53F9-884B-40A4-BD8A-62A0B64D7260}" type="datetime1">
              <a:rPr lang="en-GB" smtClean="0"/>
              <a:t>19/04/2023</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sp>
        <p:nvSpPr>
          <p:cNvPr id="9" name="Footer Placeholder 2">
            <a:extLst>
              <a:ext uri="{FF2B5EF4-FFF2-40B4-BE49-F238E27FC236}">
                <a16:creationId xmlns:a16="http://schemas.microsoft.com/office/drawing/2014/main" id="{9CAF0A44-BC3D-4112-A669-F9C699B20A98}"/>
              </a:ext>
            </a:extLst>
          </p:cNvPr>
          <p:cNvSpPr>
            <a:spLocks noGrp="1"/>
          </p:cNvSpPr>
          <p:nvPr>
            <p:ph type="ftr" sz="quarter" idx="11"/>
          </p:nvPr>
        </p:nvSpPr>
        <p:spPr>
          <a:xfrm>
            <a:off x="3548014" y="6340155"/>
            <a:ext cx="5104988" cy="180908"/>
          </a:xfrm>
          <a:prstGeom prst="rect">
            <a:avLst/>
          </a:prstGeom>
        </p:spPr>
        <p:txBody>
          <a:bodyPr/>
          <a:lstStyle>
            <a:lvl1pPr>
              <a:defRPr sz="1000"/>
            </a:lvl1pPr>
          </a:lstStyle>
          <a:p>
            <a:r>
              <a:rPr lang="en-GB" dirty="0"/>
              <a:t>Advanced Fuels Fund launch event – 4</a:t>
            </a:r>
            <a:r>
              <a:rPr lang="en-GB" baseline="30000" dirty="0"/>
              <a:t>th</a:t>
            </a:r>
            <a:r>
              <a:rPr lang="en-GB" dirty="0"/>
              <a:t> August 2022</a:t>
            </a:r>
          </a:p>
        </p:txBody>
      </p:sp>
    </p:spTree>
    <p:extLst>
      <p:ext uri="{BB962C8B-B14F-4D97-AF65-F5344CB8AC3E}">
        <p14:creationId xmlns:p14="http://schemas.microsoft.com/office/powerpoint/2010/main" val="387607752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Content and pictur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37CACF-CC6B-4ABA-8E26-27FA14F3EE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3671" y="4693"/>
            <a:ext cx="5688330" cy="5893024"/>
          </a:xfrm>
          <a:prstGeom prst="rect">
            <a:avLst/>
          </a:prstGeom>
        </p:spPr>
      </p:pic>
      <p:pic>
        <p:nvPicPr>
          <p:cNvPr id="12" name="Picture 11">
            <a:extLst>
              <a:ext uri="{FF2B5EF4-FFF2-40B4-BE49-F238E27FC236}">
                <a16:creationId xmlns:a16="http://schemas.microsoft.com/office/drawing/2014/main" id="{4161B853-96B7-4B86-B0B1-52B4B30CABD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71" r="-475"/>
          <a:stretch/>
        </p:blipFill>
        <p:spPr>
          <a:xfrm>
            <a:off x="-168812" y="1662"/>
            <a:ext cx="12435840" cy="6938979"/>
          </a:xfrm>
          <a:prstGeom prst="rect">
            <a:avLst/>
          </a:prstGeom>
        </p:spPr>
      </p:pic>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494402" y="327600"/>
            <a:ext cx="7281183" cy="1249200"/>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a:xfrm>
            <a:off x="494400" y="1846803"/>
            <a:ext cx="5552917"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569EF727-C30C-4320-883B-AC4825ED0E9E}" type="datetime1">
              <a:rPr lang="en-GB" smtClean="0"/>
              <a:t>19/04/2023</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13" name="Picture 12">
            <a:extLst>
              <a:ext uri="{FF2B5EF4-FFF2-40B4-BE49-F238E27FC236}">
                <a16:creationId xmlns:a16="http://schemas.microsoft.com/office/drawing/2014/main" id="{003EC32A-EF41-48E2-AA11-5F2890F3FA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
        <p:nvSpPr>
          <p:cNvPr id="10" name="Footer Placeholder 2">
            <a:extLst>
              <a:ext uri="{FF2B5EF4-FFF2-40B4-BE49-F238E27FC236}">
                <a16:creationId xmlns:a16="http://schemas.microsoft.com/office/drawing/2014/main" id="{109EC285-4CCF-420B-8410-10BABDF46A3D}"/>
              </a:ext>
            </a:extLst>
          </p:cNvPr>
          <p:cNvSpPr>
            <a:spLocks noGrp="1"/>
          </p:cNvSpPr>
          <p:nvPr>
            <p:ph type="ftr" sz="quarter" idx="11"/>
          </p:nvPr>
        </p:nvSpPr>
        <p:spPr>
          <a:xfrm>
            <a:off x="3548014" y="6340155"/>
            <a:ext cx="5104988" cy="180908"/>
          </a:xfrm>
          <a:prstGeom prst="rect">
            <a:avLst/>
          </a:prstGeom>
        </p:spPr>
        <p:txBody>
          <a:bodyPr/>
          <a:lstStyle>
            <a:lvl1pPr>
              <a:defRPr sz="1000"/>
            </a:lvl1pPr>
          </a:lstStyle>
          <a:p>
            <a:r>
              <a:rPr lang="en-GB" dirty="0"/>
              <a:t>Advanced Fuels Fund launch event – 4</a:t>
            </a:r>
            <a:r>
              <a:rPr lang="en-GB" baseline="30000" dirty="0"/>
              <a:t>th</a:t>
            </a:r>
            <a:r>
              <a:rPr lang="en-GB" dirty="0"/>
              <a:t> August 2022</a:t>
            </a:r>
          </a:p>
        </p:txBody>
      </p:sp>
    </p:spTree>
    <p:extLst>
      <p:ext uri="{BB962C8B-B14F-4D97-AF65-F5344CB8AC3E}">
        <p14:creationId xmlns:p14="http://schemas.microsoft.com/office/powerpoint/2010/main" val="11775252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495303" y="325971"/>
            <a:ext cx="9201149"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a:xfrm>
            <a:off x="495304" y="1845358"/>
            <a:ext cx="9201149"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1CA7EB54-E413-4E05-B317-EC3C950FAD9E}" type="datetime1">
              <a:rPr lang="en-GB" smtClean="0"/>
              <a:t>19/04/2023</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27" name="Graphic 26">
            <a:extLst>
              <a:ext uri="{FF2B5EF4-FFF2-40B4-BE49-F238E27FC236}">
                <a16:creationId xmlns:a16="http://schemas.microsoft.com/office/drawing/2014/main" id="{0017D056-3CEF-421A-A6DA-BA71EC03A9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1729" y="5810053"/>
            <a:ext cx="2705100" cy="1009650"/>
          </a:xfrm>
          <a:prstGeom prst="rect">
            <a:avLst/>
          </a:prstGeom>
        </p:spPr>
      </p:pic>
      <p:sp>
        <p:nvSpPr>
          <p:cNvPr id="8" name="Footer Placeholder 2">
            <a:extLst>
              <a:ext uri="{FF2B5EF4-FFF2-40B4-BE49-F238E27FC236}">
                <a16:creationId xmlns:a16="http://schemas.microsoft.com/office/drawing/2014/main" id="{72A1BAED-AE6E-4C6B-A5A4-7DA96BFF8719}"/>
              </a:ext>
            </a:extLst>
          </p:cNvPr>
          <p:cNvSpPr>
            <a:spLocks noGrp="1"/>
          </p:cNvSpPr>
          <p:nvPr>
            <p:ph type="ftr" sz="quarter" idx="11"/>
          </p:nvPr>
        </p:nvSpPr>
        <p:spPr>
          <a:xfrm>
            <a:off x="3548014" y="6340155"/>
            <a:ext cx="5104988" cy="180908"/>
          </a:xfrm>
          <a:prstGeom prst="rect">
            <a:avLst/>
          </a:prstGeom>
        </p:spPr>
        <p:txBody>
          <a:bodyPr/>
          <a:lstStyle>
            <a:lvl1pPr>
              <a:defRPr sz="1000"/>
            </a:lvl1pPr>
          </a:lstStyle>
          <a:p>
            <a:r>
              <a:rPr lang="en-GB" dirty="0"/>
              <a:t>Advanced Fuels Fund launch event – 4</a:t>
            </a:r>
            <a:r>
              <a:rPr lang="en-GB" baseline="30000" dirty="0"/>
              <a:t>th</a:t>
            </a:r>
            <a:r>
              <a:rPr lang="en-GB" dirty="0"/>
              <a:t> August 2022</a:t>
            </a:r>
          </a:p>
        </p:txBody>
      </p:sp>
    </p:spTree>
    <p:extLst>
      <p:ext uri="{BB962C8B-B14F-4D97-AF65-F5344CB8AC3E}">
        <p14:creationId xmlns:p14="http://schemas.microsoft.com/office/powerpoint/2010/main" val="101600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3FD2-D86C-49E6-A07D-14C3CE2B4D04}"/>
              </a:ext>
            </a:extLst>
          </p:cNvPr>
          <p:cNvSpPr>
            <a:spLocks noGrp="1"/>
          </p:cNvSpPr>
          <p:nvPr>
            <p:ph type="title" hasCustomPrompt="1"/>
          </p:nvPr>
        </p:nvSpPr>
        <p:spPr>
          <a:xfrm>
            <a:off x="495301" y="325971"/>
            <a:ext cx="9920816" cy="1250421"/>
          </a:xfrm>
        </p:spPr>
        <p:txBody>
          <a:bodyPr/>
          <a:lstStyle/>
          <a:p>
            <a:r>
              <a:rPr lang="en-US"/>
              <a:t>Click to edit title</a:t>
            </a:r>
            <a:endParaRPr lang="en-GB"/>
          </a:p>
        </p:txBody>
      </p:sp>
      <p:sp>
        <p:nvSpPr>
          <p:cNvPr id="3" name="Content Placeholder 2">
            <a:extLst>
              <a:ext uri="{FF2B5EF4-FFF2-40B4-BE49-F238E27FC236}">
                <a16:creationId xmlns:a16="http://schemas.microsoft.com/office/drawing/2014/main" id="{927A20EA-0D21-4E2F-ACC4-3E0917E04F3C}"/>
              </a:ext>
            </a:extLst>
          </p:cNvPr>
          <p:cNvSpPr>
            <a:spLocks noGrp="1"/>
          </p:cNvSpPr>
          <p:nvPr>
            <p:ph idx="1" hasCustomPrompt="1"/>
          </p:nvPr>
        </p:nvSpPr>
        <p:spPr>
          <a:xfrm>
            <a:off x="495303" y="1845358"/>
            <a:ext cx="9920815" cy="3888695"/>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F0BAB-2E53-4BDE-BB81-AC0004E32C56}"/>
              </a:ext>
            </a:extLst>
          </p:cNvPr>
          <p:cNvSpPr>
            <a:spLocks noGrp="1"/>
          </p:cNvSpPr>
          <p:nvPr>
            <p:ph type="dt" sz="half" idx="10"/>
          </p:nvPr>
        </p:nvSpPr>
        <p:spPr/>
        <p:txBody>
          <a:bodyPr/>
          <a:lstStyle/>
          <a:p>
            <a:fld id="{1DAFF27F-64EB-4345-BCF0-15221AC2F142}" type="datetime1">
              <a:rPr lang="en-GB" smtClean="0"/>
              <a:t>19/04/2023</a:t>
            </a:fld>
            <a:endParaRPr lang="en-GB"/>
          </a:p>
        </p:txBody>
      </p:sp>
      <p:sp>
        <p:nvSpPr>
          <p:cNvPr id="6" name="Slide Number Placeholder 5">
            <a:extLst>
              <a:ext uri="{FF2B5EF4-FFF2-40B4-BE49-F238E27FC236}">
                <a16:creationId xmlns:a16="http://schemas.microsoft.com/office/drawing/2014/main" id="{E41A601D-5B65-4FAE-BFBF-EE9C62331680}"/>
              </a:ext>
            </a:extLst>
          </p:cNvPr>
          <p:cNvSpPr>
            <a:spLocks noGrp="1"/>
          </p:cNvSpPr>
          <p:nvPr>
            <p:ph type="sldNum" sz="quarter" idx="12"/>
          </p:nvPr>
        </p:nvSpPr>
        <p:spPr/>
        <p:txBody>
          <a:bodyPr/>
          <a:lstStyle/>
          <a:p>
            <a:fld id="{2F83CBB2-9ABF-4D19-8234-691D70D0F573}" type="slidenum">
              <a:rPr lang="en-GB" smtClean="0"/>
              <a:t>‹#›</a:t>
            </a:fld>
            <a:endParaRPr lang="en-GB"/>
          </a:p>
        </p:txBody>
      </p:sp>
      <p:pic>
        <p:nvPicPr>
          <p:cNvPr id="8" name="Graphic 7">
            <a:extLst>
              <a:ext uri="{FF2B5EF4-FFF2-40B4-BE49-F238E27FC236}">
                <a16:creationId xmlns:a16="http://schemas.microsoft.com/office/drawing/2014/main" id="{650A1FED-FC83-49F6-A26A-1686D2FC26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1729" y="5810053"/>
            <a:ext cx="2705100" cy="1009650"/>
          </a:xfrm>
          <a:prstGeom prst="rect">
            <a:avLst/>
          </a:prstGeom>
        </p:spPr>
      </p:pic>
      <p:sp>
        <p:nvSpPr>
          <p:cNvPr id="9" name="Footer Placeholder 2">
            <a:extLst>
              <a:ext uri="{FF2B5EF4-FFF2-40B4-BE49-F238E27FC236}">
                <a16:creationId xmlns:a16="http://schemas.microsoft.com/office/drawing/2014/main" id="{C3F575AF-43C7-422D-AB42-61772A9C8F95}"/>
              </a:ext>
            </a:extLst>
          </p:cNvPr>
          <p:cNvSpPr>
            <a:spLocks noGrp="1"/>
          </p:cNvSpPr>
          <p:nvPr>
            <p:ph type="ftr" sz="quarter" idx="11"/>
          </p:nvPr>
        </p:nvSpPr>
        <p:spPr>
          <a:xfrm>
            <a:off x="3548014" y="6340155"/>
            <a:ext cx="5104988" cy="180908"/>
          </a:xfrm>
          <a:prstGeom prst="rect">
            <a:avLst/>
          </a:prstGeom>
        </p:spPr>
        <p:txBody>
          <a:bodyPr/>
          <a:lstStyle>
            <a:lvl1pPr>
              <a:defRPr sz="1000"/>
            </a:lvl1pPr>
          </a:lstStyle>
          <a:p>
            <a:r>
              <a:rPr lang="en-GB" dirty="0"/>
              <a:t>Advanced Fuels Fund launch event – 4</a:t>
            </a:r>
            <a:r>
              <a:rPr lang="en-GB" baseline="30000" dirty="0"/>
              <a:t>th</a:t>
            </a:r>
            <a:r>
              <a:rPr lang="en-GB" dirty="0"/>
              <a:t> August 2022</a:t>
            </a:r>
          </a:p>
        </p:txBody>
      </p:sp>
    </p:spTree>
    <p:extLst>
      <p:ext uri="{BB962C8B-B14F-4D97-AF65-F5344CB8AC3E}">
        <p14:creationId xmlns:p14="http://schemas.microsoft.com/office/powerpoint/2010/main" val="2811245430"/>
      </p:ext>
    </p:extLst>
  </p:cSld>
  <p:clrMapOvr>
    <a:masterClrMapping/>
  </p:clrMapOvr>
  <p:extLst>
    <p:ext uri="{DCECCB84-F9BA-43D5-87BE-67443E8EF086}">
      <p15:sldGuideLst xmlns:p15="http://schemas.microsoft.com/office/powerpoint/2012/main">
        <p15:guide id="1" pos="65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74295D-8E4B-384E-409E-BEA09EB853B4}"/>
              </a:ext>
            </a:extLst>
          </p:cNvPr>
          <p:cNvGraphicFramePr>
            <a:graphicFrameLocks noChangeAspect="1"/>
          </p:cNvGraphicFramePr>
          <p:nvPr userDrawn="1">
            <p:custDataLst>
              <p:tags r:id="rId18"/>
            </p:custDataLst>
            <p:extLst>
              <p:ext uri="{D42A27DB-BD31-4B8C-83A1-F6EECF244321}">
                <p14:modId xmlns:p14="http://schemas.microsoft.com/office/powerpoint/2010/main" val="1544118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6" progId="TCLayout.ActiveDocument.1">
                  <p:embed/>
                </p:oleObj>
              </mc:Choice>
              <mc:Fallback>
                <p:oleObj name="think-cell Slide" r:id="rId19" imgW="395" imgH="396" progId="TCLayout.ActiveDocument.1">
                  <p:embed/>
                  <p:pic>
                    <p:nvPicPr>
                      <p:cNvPr id="7" name="Object 6" hidden="1">
                        <a:extLst>
                          <a:ext uri="{FF2B5EF4-FFF2-40B4-BE49-F238E27FC236}">
                            <a16:creationId xmlns:a16="http://schemas.microsoft.com/office/drawing/2014/main" id="{B774295D-8E4B-384E-409E-BEA09EB853B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26D5C50-436E-4229-BA72-2D200375BB51}"/>
              </a:ext>
            </a:extLst>
          </p:cNvPr>
          <p:cNvSpPr>
            <a:spLocks noGrp="1"/>
          </p:cNvSpPr>
          <p:nvPr>
            <p:ph type="title"/>
          </p:nvPr>
        </p:nvSpPr>
        <p:spPr>
          <a:xfrm>
            <a:off x="495301" y="325971"/>
            <a:ext cx="11216216" cy="1250421"/>
          </a:xfrm>
          <a:prstGeom prst="rect">
            <a:avLst/>
          </a:prstGeom>
        </p:spPr>
        <p:txBody>
          <a:bodyPr vert="horz" lIns="0" tIns="0" rIns="0" bIns="0" rtlCol="0" anchor="t" anchorCtr="0">
            <a:noAutofit/>
          </a:bodyPr>
          <a:lstStyle/>
          <a:p>
            <a:r>
              <a:rPr lang="en-US"/>
              <a:t>Click to edit title</a:t>
            </a:r>
            <a:endParaRPr lang="en-GB"/>
          </a:p>
        </p:txBody>
      </p:sp>
      <p:sp>
        <p:nvSpPr>
          <p:cNvPr id="3" name="Text Placeholder 2">
            <a:extLst>
              <a:ext uri="{FF2B5EF4-FFF2-40B4-BE49-F238E27FC236}">
                <a16:creationId xmlns:a16="http://schemas.microsoft.com/office/drawing/2014/main" id="{563FA3E5-0B93-495B-AE27-AE619B1C7957}"/>
              </a:ext>
            </a:extLst>
          </p:cNvPr>
          <p:cNvSpPr>
            <a:spLocks noGrp="1"/>
          </p:cNvSpPr>
          <p:nvPr>
            <p:ph type="body" idx="1"/>
          </p:nvPr>
        </p:nvSpPr>
        <p:spPr>
          <a:xfrm>
            <a:off x="495304" y="1845358"/>
            <a:ext cx="11231033" cy="3888695"/>
          </a:xfrm>
          <a:prstGeom prst="rect">
            <a:avLst/>
          </a:prstGeom>
        </p:spPr>
        <p:txBody>
          <a:bodyPr vert="horz"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DBB6F-9A36-441D-9BB9-1F32FE541879}"/>
              </a:ext>
            </a:extLst>
          </p:cNvPr>
          <p:cNvSpPr>
            <a:spLocks noGrp="1"/>
          </p:cNvSpPr>
          <p:nvPr>
            <p:ph type="dt" sz="half" idx="2"/>
          </p:nvPr>
        </p:nvSpPr>
        <p:spPr>
          <a:xfrm>
            <a:off x="371475" y="72222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92C6B-7EA4-449E-B962-98AA9EC7B7F3}" type="datetime1">
              <a:rPr lang="en-GB" smtClean="0"/>
              <a:t>19/04/2023</a:t>
            </a:fld>
            <a:endParaRPr lang="en-GB"/>
          </a:p>
        </p:txBody>
      </p:sp>
      <p:sp>
        <p:nvSpPr>
          <p:cNvPr id="6" name="Slide Number Placeholder 5">
            <a:extLst>
              <a:ext uri="{FF2B5EF4-FFF2-40B4-BE49-F238E27FC236}">
                <a16:creationId xmlns:a16="http://schemas.microsoft.com/office/drawing/2014/main" id="{A7999B28-17A1-4609-80B9-FC51E4DD889D}"/>
              </a:ext>
            </a:extLst>
          </p:cNvPr>
          <p:cNvSpPr>
            <a:spLocks noGrp="1"/>
          </p:cNvSpPr>
          <p:nvPr>
            <p:ph type="sldNum" sz="quarter" idx="4"/>
          </p:nvPr>
        </p:nvSpPr>
        <p:spPr>
          <a:xfrm>
            <a:off x="9077323" y="71900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CBB2-9ABF-4D19-8234-691D70D0F573}" type="slidenum">
              <a:rPr lang="en-GB" smtClean="0"/>
              <a:t>‹#›</a:t>
            </a:fld>
            <a:endParaRPr lang="en-GB"/>
          </a:p>
        </p:txBody>
      </p:sp>
      <p:pic>
        <p:nvPicPr>
          <p:cNvPr id="9" name="Picture 8">
            <a:extLst>
              <a:ext uri="{FF2B5EF4-FFF2-40B4-BE49-F238E27FC236}">
                <a16:creationId xmlns:a16="http://schemas.microsoft.com/office/drawing/2014/main" id="{64600905-EE52-4ACA-AD4B-56830F51FC9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
        <p:nvSpPr>
          <p:cNvPr id="8" name="Footer Placeholder 2">
            <a:extLst>
              <a:ext uri="{FF2B5EF4-FFF2-40B4-BE49-F238E27FC236}">
                <a16:creationId xmlns:a16="http://schemas.microsoft.com/office/drawing/2014/main" id="{C9553F6F-321E-4A04-9E90-CC7530EF673F}"/>
              </a:ext>
            </a:extLst>
          </p:cNvPr>
          <p:cNvSpPr>
            <a:spLocks noGrp="1"/>
          </p:cNvSpPr>
          <p:nvPr>
            <p:ph type="ftr" sz="quarter" idx="3"/>
          </p:nvPr>
        </p:nvSpPr>
        <p:spPr>
          <a:xfrm>
            <a:off x="3548014" y="6340155"/>
            <a:ext cx="5104988" cy="180908"/>
          </a:xfrm>
          <a:prstGeom prst="rect">
            <a:avLst/>
          </a:prstGeom>
        </p:spPr>
        <p:txBody>
          <a:bodyPr/>
          <a:lstStyle>
            <a:lvl1pPr>
              <a:defRPr sz="1000"/>
            </a:lvl1pPr>
          </a:lstStyle>
          <a:p>
            <a:r>
              <a:rPr lang="en-GB" dirty="0"/>
              <a:t>Advanced Fuels Fund launch event – 4</a:t>
            </a:r>
            <a:r>
              <a:rPr lang="en-GB" baseline="30000" dirty="0"/>
              <a:t>th</a:t>
            </a:r>
            <a:r>
              <a:rPr lang="en-GB" dirty="0"/>
              <a:t> August 2022</a:t>
            </a:r>
          </a:p>
        </p:txBody>
      </p:sp>
    </p:spTree>
    <p:extLst>
      <p:ext uri="{BB962C8B-B14F-4D97-AF65-F5344CB8AC3E}">
        <p14:creationId xmlns:p14="http://schemas.microsoft.com/office/powerpoint/2010/main" val="371550300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50" r:id="rId5"/>
    <p:sldLayoutId id="2147483666" r:id="rId6"/>
    <p:sldLayoutId id="2147483671" r:id="rId7"/>
    <p:sldLayoutId id="2147483673" r:id="rId8"/>
    <p:sldLayoutId id="2147483674" r:id="rId9"/>
    <p:sldLayoutId id="2147483675" r:id="rId10"/>
    <p:sldLayoutId id="2147483676" r:id="rId11"/>
    <p:sldLayoutId id="2147483651" r:id="rId12"/>
    <p:sldLayoutId id="2147483669" r:id="rId13"/>
    <p:sldLayoutId id="2147483670" r:id="rId14"/>
    <p:sldLayoutId id="2147483654" r:id="rId15"/>
    <p:sldLayoutId id="2147483655" r:id="rId16"/>
  </p:sldLayoutIdLst>
  <p:hf sldNum="0" hdr="0" dt="0"/>
  <p:txStyles>
    <p:titleStyle>
      <a:lvl1pPr algn="l" defTabSz="914400" rtl="0" eaLnBrk="1" latinLnBrk="0" hangingPunct="1">
        <a:lnSpc>
          <a:spcPct val="90000"/>
        </a:lnSpc>
        <a:spcBef>
          <a:spcPct val="0"/>
        </a:spcBef>
        <a:buNone/>
        <a:defRPr sz="2000" b="1" kern="1200">
          <a:solidFill>
            <a:srgbClr val="0E115F"/>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SzPct val="110000"/>
        <a:buFont typeface="Arial" panose="020B0604020202020204" pitchFamily="34" charset="0"/>
        <a:buChar char="•"/>
        <a:defRPr sz="1800" b="1" kern="1200">
          <a:solidFill>
            <a:srgbClr val="006AB0"/>
          </a:solidFill>
          <a:latin typeface="+mn-lt"/>
          <a:ea typeface="+mn-ea"/>
          <a:cs typeface="+mn-cs"/>
        </a:defRPr>
      </a:lvl1pPr>
      <a:lvl2pPr marL="230400" indent="-23040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627063" indent="-381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862013" indent="-23495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4pPr>
      <a:lvl5pPr marL="1260475" indent="-398463"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pos="3840" userDrawn="1">
          <p15:clr>
            <a:srgbClr val="F26B43"/>
          </p15:clr>
        </p15:guide>
        <p15:guide id="4" orient="horz" pos="4072" userDrawn="1">
          <p15:clr>
            <a:srgbClr val="F26B43"/>
          </p15:clr>
        </p15:guide>
        <p15:guide id="5" orient="horz" pos="1145" userDrawn="1">
          <p15:clr>
            <a:srgbClr val="F26B43"/>
          </p15:clr>
        </p15:guide>
        <p15:guide id="6" orient="horz" pos="3612" userDrawn="1">
          <p15:clr>
            <a:srgbClr val="F26B43"/>
          </p15:clr>
        </p15:guide>
        <p15:guide id="7" pos="61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D5C50-436E-4229-BA72-2D200375BB51}"/>
              </a:ext>
            </a:extLst>
          </p:cNvPr>
          <p:cNvSpPr>
            <a:spLocks noGrp="1"/>
          </p:cNvSpPr>
          <p:nvPr>
            <p:ph type="title"/>
          </p:nvPr>
        </p:nvSpPr>
        <p:spPr>
          <a:xfrm>
            <a:off x="371475" y="440267"/>
            <a:ext cx="11449049" cy="1250421"/>
          </a:xfrm>
          <a:prstGeom prst="rect">
            <a:avLst/>
          </a:prstGeom>
        </p:spPr>
        <p:txBody>
          <a:bodyPr vert="horz" lIns="0" tIns="0" rIns="0" bIns="0" rtlCol="0" anchor="t" anchorCtr="0">
            <a:noAutofit/>
          </a:bodyPr>
          <a:lstStyle/>
          <a:p>
            <a:r>
              <a:rPr lang="en-US"/>
              <a:t>Click to edit title</a:t>
            </a:r>
            <a:endParaRPr lang="en-GB"/>
          </a:p>
        </p:txBody>
      </p:sp>
      <p:sp>
        <p:nvSpPr>
          <p:cNvPr id="3" name="Text Placeholder 2">
            <a:extLst>
              <a:ext uri="{FF2B5EF4-FFF2-40B4-BE49-F238E27FC236}">
                <a16:creationId xmlns:a16="http://schemas.microsoft.com/office/drawing/2014/main" id="{563FA3E5-0B93-495B-AE27-AE619B1C7957}"/>
              </a:ext>
            </a:extLst>
          </p:cNvPr>
          <p:cNvSpPr>
            <a:spLocks noGrp="1"/>
          </p:cNvSpPr>
          <p:nvPr>
            <p:ph type="body" idx="1"/>
          </p:nvPr>
        </p:nvSpPr>
        <p:spPr>
          <a:xfrm>
            <a:off x="371475" y="1940311"/>
            <a:ext cx="11449050" cy="3888695"/>
          </a:xfrm>
          <a:prstGeom prst="rect">
            <a:avLst/>
          </a:prstGeom>
        </p:spPr>
        <p:txBody>
          <a:bodyPr vert="horz"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DBB6F-9A36-441D-9BB9-1F32FE541879}"/>
              </a:ext>
            </a:extLst>
          </p:cNvPr>
          <p:cNvSpPr>
            <a:spLocks noGrp="1"/>
          </p:cNvSpPr>
          <p:nvPr>
            <p:ph type="dt" sz="half" idx="2"/>
          </p:nvPr>
        </p:nvSpPr>
        <p:spPr>
          <a:xfrm>
            <a:off x="371475" y="722226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1EF15-208A-4941-A040-213B931B7904}" type="datetime1">
              <a:rPr lang="en-GB" smtClean="0"/>
              <a:t>19/04/2023</a:t>
            </a:fld>
            <a:endParaRPr lang="en-GB"/>
          </a:p>
        </p:txBody>
      </p:sp>
      <p:sp>
        <p:nvSpPr>
          <p:cNvPr id="5" name="Footer Placeholder 4">
            <a:extLst>
              <a:ext uri="{FF2B5EF4-FFF2-40B4-BE49-F238E27FC236}">
                <a16:creationId xmlns:a16="http://schemas.microsoft.com/office/drawing/2014/main" id="{630F3454-7D82-42C0-8A0F-3B535FCED205}"/>
              </a:ext>
            </a:extLst>
          </p:cNvPr>
          <p:cNvSpPr>
            <a:spLocks noGrp="1"/>
          </p:cNvSpPr>
          <p:nvPr>
            <p:ph type="ftr" sz="quarter" idx="3"/>
          </p:nvPr>
        </p:nvSpPr>
        <p:spPr>
          <a:xfrm>
            <a:off x="2959758" y="6365061"/>
            <a:ext cx="6276474" cy="180908"/>
          </a:xfrm>
          <a:prstGeom prst="rect">
            <a:avLst/>
          </a:prstGeom>
        </p:spPr>
        <p:txBody>
          <a:bodyPr vert="horz" lIns="0" tIns="0" rIns="0" bIns="0" rtlCol="0" anchor="ctr"/>
          <a:lstStyle>
            <a:lvl1pPr algn="ctr">
              <a:defRPr sz="1000">
                <a:solidFill>
                  <a:schemeClr val="tx1"/>
                </a:solidFill>
              </a:defRPr>
            </a:lvl1pPr>
          </a:lstStyle>
          <a:p>
            <a:r>
              <a:rPr lang="en-GB"/>
              <a:t>Official Sensitive - not for wider dissemination ​​</a:t>
            </a:r>
            <a:endParaRPr lang="en-GB" sz="1000"/>
          </a:p>
        </p:txBody>
      </p:sp>
      <p:sp>
        <p:nvSpPr>
          <p:cNvPr id="6" name="Slide Number Placeholder 5">
            <a:extLst>
              <a:ext uri="{FF2B5EF4-FFF2-40B4-BE49-F238E27FC236}">
                <a16:creationId xmlns:a16="http://schemas.microsoft.com/office/drawing/2014/main" id="{A7999B28-17A1-4609-80B9-FC51E4DD889D}"/>
              </a:ext>
            </a:extLst>
          </p:cNvPr>
          <p:cNvSpPr>
            <a:spLocks noGrp="1"/>
          </p:cNvSpPr>
          <p:nvPr>
            <p:ph type="sldNum" sz="quarter" idx="4"/>
          </p:nvPr>
        </p:nvSpPr>
        <p:spPr>
          <a:xfrm>
            <a:off x="9077323" y="71900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CBB2-9ABF-4D19-8234-691D70D0F573}" type="slidenum">
              <a:rPr lang="en-GB" smtClean="0"/>
              <a:t>‹#›</a:t>
            </a:fld>
            <a:endParaRPr lang="en-GB"/>
          </a:p>
        </p:txBody>
      </p:sp>
      <p:pic>
        <p:nvPicPr>
          <p:cNvPr id="12" name="Picture 11">
            <a:extLst>
              <a:ext uri="{FF2B5EF4-FFF2-40B4-BE49-F238E27FC236}">
                <a16:creationId xmlns:a16="http://schemas.microsoft.com/office/drawing/2014/main" id="{27E164E6-86BD-4D7E-A2A9-458CBA3A0B2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71475" y="6373745"/>
            <a:ext cx="1692092" cy="180908"/>
          </a:xfrm>
          <a:prstGeom prst="rect">
            <a:avLst/>
          </a:prstGeom>
        </p:spPr>
      </p:pic>
    </p:spTree>
    <p:extLst>
      <p:ext uri="{BB962C8B-B14F-4D97-AF65-F5344CB8AC3E}">
        <p14:creationId xmlns:p14="http://schemas.microsoft.com/office/powerpoint/2010/main" val="3999114141"/>
      </p:ext>
    </p:extLst>
  </p:cSld>
  <p:clrMap bg1="lt1" tx1="dk1" bg2="lt2" tx2="dk2" accent1="accent1" accent2="accent2" accent3="accent3" accent4="accent4" accent5="accent5" accent6="accent6" hlink="hlink" folHlink="folHlink"/>
  <p:sldLayoutIdLst>
    <p:sldLayoutId id="2147483713" r:id="rId1"/>
    <p:sldLayoutId id="214748370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712" r:id="rId18"/>
  </p:sldLayoutIdLst>
  <p:hf sldNum="0" hdr="0" dt="0"/>
  <p:txStyles>
    <p:titleStyle>
      <a:lvl1pPr algn="l" defTabSz="914400" rtl="0" eaLnBrk="1" latinLnBrk="0" hangingPunct="1">
        <a:lnSpc>
          <a:spcPct val="90000"/>
        </a:lnSpc>
        <a:spcBef>
          <a:spcPct val="0"/>
        </a:spcBef>
        <a:buNone/>
        <a:defRPr sz="2000" b="1" kern="1200">
          <a:solidFill>
            <a:srgbClr val="0E115F"/>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400"/>
        </a:spcAft>
        <a:buSzPct val="110000"/>
        <a:buFont typeface="Arial" panose="020B0604020202020204" pitchFamily="34" charset="0"/>
        <a:buChar char="•"/>
        <a:defRPr sz="2400" b="1" kern="1200">
          <a:solidFill>
            <a:srgbClr val="006AB0"/>
          </a:solidFill>
          <a:latin typeface="+mn-lt"/>
          <a:ea typeface="+mn-ea"/>
          <a:cs typeface="+mn-cs"/>
        </a:defRPr>
      </a:lvl1pPr>
      <a:lvl2pPr marL="230400" indent="-230400" algn="l" defTabSz="914400" rtl="0" eaLnBrk="1" latinLnBrk="0" hangingPunct="1">
        <a:lnSpc>
          <a:spcPct val="90000"/>
        </a:lnSpc>
        <a:spcBef>
          <a:spcPts val="500"/>
        </a:spcBef>
        <a:buSzPct val="110000"/>
        <a:buFont typeface="Arial" panose="020B0604020202020204" pitchFamily="34" charset="0"/>
        <a:buChar char="•"/>
        <a:defRPr sz="1800" kern="1200">
          <a:solidFill>
            <a:schemeClr val="tx1"/>
          </a:solidFill>
          <a:latin typeface="+mn-lt"/>
          <a:ea typeface="+mn-ea"/>
          <a:cs typeface="+mn-cs"/>
        </a:defRPr>
      </a:lvl2pPr>
      <a:lvl3pPr marL="627063" indent="-381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862013" indent="-234950" algn="l" defTabSz="914400" rtl="0" eaLnBrk="1" latinLnBrk="0" hangingPunct="1">
        <a:lnSpc>
          <a:spcPct val="90000"/>
        </a:lnSpc>
        <a:spcBef>
          <a:spcPts val="500"/>
        </a:spcBef>
        <a:buSzPct val="110000"/>
        <a:buFont typeface="Arial" panose="020B0604020202020204" pitchFamily="34" charset="0"/>
        <a:buChar char="•"/>
        <a:defRPr sz="1800" kern="1200">
          <a:solidFill>
            <a:schemeClr val="tx1"/>
          </a:solidFill>
          <a:latin typeface="+mn-lt"/>
          <a:ea typeface="+mn-ea"/>
          <a:cs typeface="+mn-cs"/>
        </a:defRPr>
      </a:lvl4pPr>
      <a:lvl5pPr marL="1260475" indent="-398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pos="7446">
          <p15:clr>
            <a:srgbClr val="F26B43"/>
          </p15:clr>
        </p15:guide>
        <p15:guide id="3" pos="3840">
          <p15:clr>
            <a:srgbClr val="F26B43"/>
          </p15:clr>
        </p15:guide>
        <p15:guide id="4" orient="horz" pos="4104">
          <p15:clr>
            <a:srgbClr val="F26B43"/>
          </p15:clr>
        </p15:guide>
        <p15:guide id="5" orient="horz" pos="1220">
          <p15:clr>
            <a:srgbClr val="F26B43"/>
          </p15:clr>
        </p15:guide>
        <p15:guide id="6" orient="horz" pos="3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53.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0.xml"/><Relationship Id="rId5" Type="http://schemas.openxmlformats.org/officeDocument/2006/relationships/image" Target="../media/image48.png"/><Relationship Id="rId4" Type="http://schemas.openxmlformats.org/officeDocument/2006/relationships/hyperlink" Target="https://www.ricardo.com/media/qoflif2j/aff-guidance-v31-window-2.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2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4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8.png"/><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hyperlink" Target="https://ee.ricardo.com/aff" TargetMode="External"/><Relationship Id="rId5" Type="http://schemas.openxmlformats.org/officeDocument/2006/relationships/hyperlink" Target="mailto:AFF@ricardo.com" TargetMode="External"/><Relationship Id="rId4" Type="http://schemas.openxmlformats.org/officeDocument/2006/relationships/hyperlink" Target="https://www.gov.uk/government/publications/subsidy-control-bill-policy-papers/overview-of-the-subsidy-control-regime-a-flexible-principles-based-approach-for-the-uk"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9.xml"/><Relationship Id="rId1" Type="http://schemas.openxmlformats.org/officeDocument/2006/relationships/tags" Target="../tags/tag25.xml"/><Relationship Id="rId5" Type="http://schemas.openxmlformats.org/officeDocument/2006/relationships/image" Target="../media/image48.png"/><Relationship Id="rId4" Type="http://schemas.openxmlformats.org/officeDocument/2006/relationships/hyperlink" Target="mailto:AFF@ricardo.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v.uk/government/publications/developing-a-uk-sustainable-aviation-fuel-industry" TargetMode="External"/><Relationship Id="rId3" Type="http://schemas.openxmlformats.org/officeDocument/2006/relationships/image" Target="../media/image48.png"/><Relationship Id="rId7" Type="http://schemas.openxmlformats.org/officeDocument/2006/relationships/hyperlink" Target="https://www.ricardo.com/en/news-and-insights/campaigns/aff" TargetMode="External"/><Relationship Id="rId2" Type="http://schemas.openxmlformats.org/officeDocument/2006/relationships/slideLayout" Target="../slideLayouts/slideLayout21.xml"/><Relationship Id="rId1" Type="http://schemas.openxmlformats.org/officeDocument/2006/relationships/tags" Target="../tags/tag5.xml"/><Relationship Id="rId6" Type="http://schemas.openxmlformats.org/officeDocument/2006/relationships/image" Target="../media/image51.svg"/><Relationship Id="rId5" Type="http://schemas.openxmlformats.org/officeDocument/2006/relationships/image" Target="../media/image50.sv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48.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E0BF-01A0-447A-B173-988502253733}"/>
              </a:ext>
            </a:extLst>
          </p:cNvPr>
          <p:cNvSpPr>
            <a:spLocks noGrp="1"/>
          </p:cNvSpPr>
          <p:nvPr>
            <p:ph type="ctrTitle"/>
          </p:nvPr>
        </p:nvSpPr>
        <p:spPr/>
        <p:txBody>
          <a:bodyPr/>
          <a:lstStyle/>
          <a:p>
            <a:r>
              <a:rPr lang="en-GB" sz="4000" dirty="0"/>
              <a:t>Advanced Fuels Fund</a:t>
            </a:r>
            <a:br>
              <a:rPr lang="en-GB" sz="4000" dirty="0"/>
            </a:br>
            <a:br>
              <a:rPr lang="en-GB" sz="4000" dirty="0"/>
            </a:br>
            <a:endParaRPr lang="en-GB" sz="4000" dirty="0"/>
          </a:p>
        </p:txBody>
      </p:sp>
      <p:sp>
        <p:nvSpPr>
          <p:cNvPr id="13" name="Subtitle 12">
            <a:extLst>
              <a:ext uri="{FF2B5EF4-FFF2-40B4-BE49-F238E27FC236}">
                <a16:creationId xmlns:a16="http://schemas.microsoft.com/office/drawing/2014/main" id="{50222A0E-3091-443C-3DB6-BF0E1FA531E8}"/>
              </a:ext>
            </a:extLst>
          </p:cNvPr>
          <p:cNvSpPr>
            <a:spLocks noGrp="1"/>
          </p:cNvSpPr>
          <p:nvPr>
            <p:ph type="subTitle" idx="1"/>
          </p:nvPr>
        </p:nvSpPr>
        <p:spPr/>
        <p:txBody>
          <a:bodyPr/>
          <a:lstStyle/>
          <a:p>
            <a:r>
              <a:rPr lang="en-GB" dirty="0"/>
              <a:t>Launch event</a:t>
            </a:r>
          </a:p>
        </p:txBody>
      </p:sp>
      <p:sp>
        <p:nvSpPr>
          <p:cNvPr id="16" name="Text Placeholder 15">
            <a:extLst>
              <a:ext uri="{FF2B5EF4-FFF2-40B4-BE49-F238E27FC236}">
                <a16:creationId xmlns:a16="http://schemas.microsoft.com/office/drawing/2014/main" id="{1A825DC0-EAE0-6E4B-35BF-A6082E5CE198}"/>
              </a:ext>
            </a:extLst>
          </p:cNvPr>
          <p:cNvSpPr>
            <a:spLocks noGrp="1"/>
          </p:cNvSpPr>
          <p:nvPr>
            <p:ph type="body" sz="quarter" idx="13"/>
          </p:nvPr>
        </p:nvSpPr>
        <p:spPr/>
        <p:txBody>
          <a:bodyPr vert="horz" lIns="0" tIns="0" rIns="0" bIns="0" rtlCol="0" anchor="t">
            <a:noAutofit/>
          </a:bodyPr>
          <a:lstStyle/>
          <a:p>
            <a:r>
              <a:rPr lang="en-GB" dirty="0"/>
              <a:t>19 April 2023</a:t>
            </a:r>
            <a:endParaRPr lang="en-GB" dirty="0">
              <a:cs typeface="Arial"/>
            </a:endParaRPr>
          </a:p>
        </p:txBody>
      </p:sp>
      <p:sp>
        <p:nvSpPr>
          <p:cNvPr id="17" name="Text Placeholder 16">
            <a:extLst>
              <a:ext uri="{FF2B5EF4-FFF2-40B4-BE49-F238E27FC236}">
                <a16:creationId xmlns:a16="http://schemas.microsoft.com/office/drawing/2014/main" id="{77DA87B6-A343-38B6-88EC-BBCFC19805F4}"/>
              </a:ext>
            </a:extLst>
          </p:cNvPr>
          <p:cNvSpPr>
            <a:spLocks noGrp="1"/>
          </p:cNvSpPr>
          <p:nvPr>
            <p:ph type="body" sz="quarter" idx="14"/>
          </p:nvPr>
        </p:nvSpPr>
        <p:spPr/>
        <p:txBody>
          <a:bodyPr/>
          <a:lstStyle/>
          <a:p>
            <a:r>
              <a:rPr lang="en-GB" dirty="0"/>
              <a:t>Public Presentation</a:t>
            </a:r>
            <a:endParaRPr lang="en-GB" dirty="0">
              <a:solidFill>
                <a:srgbClr val="FF0000"/>
              </a:solidFill>
            </a:endParaRPr>
          </a:p>
        </p:txBody>
      </p:sp>
      <p:pic>
        <p:nvPicPr>
          <p:cNvPr id="3" name="Picture 2">
            <a:extLst>
              <a:ext uri="{FF2B5EF4-FFF2-40B4-BE49-F238E27FC236}">
                <a16:creationId xmlns:a16="http://schemas.microsoft.com/office/drawing/2014/main" id="{48721C33-8024-4C36-91DA-CD65CBBEAC22}"/>
              </a:ext>
            </a:extLst>
          </p:cNvPr>
          <p:cNvPicPr>
            <a:picLocks noChangeAspect="1"/>
          </p:cNvPicPr>
          <p:nvPr/>
        </p:nvPicPr>
        <p:blipFill>
          <a:blip r:embed="rId3"/>
          <a:stretch>
            <a:fillRect/>
          </a:stretch>
        </p:blipFill>
        <p:spPr>
          <a:xfrm>
            <a:off x="353896" y="1306000"/>
            <a:ext cx="688710" cy="446731"/>
          </a:xfrm>
          <a:prstGeom prst="rect">
            <a:avLst/>
          </a:prstGeom>
        </p:spPr>
      </p:pic>
      <p:pic>
        <p:nvPicPr>
          <p:cNvPr id="6" name="Picture 5" descr="Text&#10;&#10;Description automatically generated">
            <a:extLst>
              <a:ext uri="{FF2B5EF4-FFF2-40B4-BE49-F238E27FC236}">
                <a16:creationId xmlns:a16="http://schemas.microsoft.com/office/drawing/2014/main" id="{14B24805-CA0B-439A-9D1B-2D80355B8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940" y="1306000"/>
            <a:ext cx="1228325" cy="446731"/>
          </a:xfrm>
          <a:prstGeom prst="rect">
            <a:avLst/>
          </a:prstGeom>
        </p:spPr>
      </p:pic>
    </p:spTree>
    <p:custDataLst>
      <p:tags r:id="rId1"/>
    </p:custDataLst>
    <p:extLst>
      <p:ext uri="{BB962C8B-B14F-4D97-AF65-F5344CB8AC3E}">
        <p14:creationId xmlns:p14="http://schemas.microsoft.com/office/powerpoint/2010/main" val="327350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3026-599B-6761-1D94-87EA6362FD4E}"/>
              </a:ext>
            </a:extLst>
          </p:cNvPr>
          <p:cNvSpPr>
            <a:spLocks noGrp="1"/>
          </p:cNvSpPr>
          <p:nvPr>
            <p:ph type="title"/>
          </p:nvPr>
        </p:nvSpPr>
        <p:spPr/>
        <p:txBody>
          <a:bodyPr/>
          <a:lstStyle/>
          <a:p>
            <a:r>
              <a:rPr lang="en-GB" dirty="0"/>
              <a:t>Eligibility criteria – sustainability</a:t>
            </a:r>
          </a:p>
        </p:txBody>
      </p:sp>
      <p:sp>
        <p:nvSpPr>
          <p:cNvPr id="4" name="Footer Placeholder 3">
            <a:extLst>
              <a:ext uri="{FF2B5EF4-FFF2-40B4-BE49-F238E27FC236}">
                <a16:creationId xmlns:a16="http://schemas.microsoft.com/office/drawing/2014/main" id="{808D4584-92E6-C2D1-6B1D-826108B09987}"/>
              </a:ext>
            </a:extLst>
          </p:cNvPr>
          <p:cNvSpPr>
            <a:spLocks noGrp="1"/>
          </p:cNvSpPr>
          <p:nvPr>
            <p:ph type="ftr" sz="quarter" idx="11"/>
          </p:nvPr>
        </p:nvSpPr>
        <p:spPr/>
        <p:txBody>
          <a:bodyPr lIns="91440" tIns="45720" rIns="91440" bIns="45720" anchor="t"/>
          <a:lstStyle/>
          <a:p>
            <a:pPr algn="ctr"/>
            <a:r>
              <a:rPr lang="en-GB"/>
              <a:t>Advanced Fuels Fund launch event (second window) – 19th</a:t>
            </a:r>
            <a:r>
              <a:rPr lang="en-GB" dirty="0"/>
              <a:t> April 2023</a:t>
            </a:r>
          </a:p>
        </p:txBody>
      </p:sp>
      <p:graphicFrame>
        <p:nvGraphicFramePr>
          <p:cNvPr id="5" name="Content Placeholder 4">
            <a:extLst>
              <a:ext uri="{FF2B5EF4-FFF2-40B4-BE49-F238E27FC236}">
                <a16:creationId xmlns:a16="http://schemas.microsoft.com/office/drawing/2014/main" id="{376EA93D-26FA-8675-9B8A-12C4F50DA957}"/>
              </a:ext>
            </a:extLst>
          </p:cNvPr>
          <p:cNvGraphicFramePr>
            <a:graphicFrameLocks/>
          </p:cNvGraphicFramePr>
          <p:nvPr>
            <p:extLst>
              <p:ext uri="{D42A27DB-BD31-4B8C-83A1-F6EECF244321}">
                <p14:modId xmlns:p14="http://schemas.microsoft.com/office/powerpoint/2010/main" val="3396789092"/>
              </p:ext>
            </p:extLst>
          </p:nvPr>
        </p:nvGraphicFramePr>
        <p:xfrm>
          <a:off x="507754" y="1059589"/>
          <a:ext cx="11191310" cy="5151120"/>
        </p:xfrm>
        <a:graphic>
          <a:graphicData uri="http://schemas.openxmlformats.org/drawingml/2006/table">
            <a:tbl>
              <a:tblPr/>
              <a:tblGrid>
                <a:gridCol w="1102385">
                  <a:extLst>
                    <a:ext uri="{9D8B030D-6E8A-4147-A177-3AD203B41FA5}">
                      <a16:colId xmlns:a16="http://schemas.microsoft.com/office/drawing/2014/main" val="1716539232"/>
                    </a:ext>
                  </a:extLst>
                </a:gridCol>
                <a:gridCol w="10088925">
                  <a:extLst>
                    <a:ext uri="{9D8B030D-6E8A-4147-A177-3AD203B41FA5}">
                      <a16:colId xmlns:a16="http://schemas.microsoft.com/office/drawing/2014/main" val="1955772326"/>
                    </a:ext>
                  </a:extLst>
                </a:gridCol>
              </a:tblGrid>
              <a:tr h="179645">
                <a:tc>
                  <a:txBody>
                    <a:bodyPr/>
                    <a:lstStyle/>
                    <a:p>
                      <a:pPr algn="l" rtl="0" fontAlgn="base"/>
                      <a:r>
                        <a:rPr lang="en-GB" sz="1600" b="1" i="0" dirty="0">
                          <a:solidFill>
                            <a:schemeClr val="bg1"/>
                          </a:solidFill>
                          <a:effectLst/>
                          <a:latin typeface="Arial" panose="020B0604020202020204" pitchFamily="34" charset="0"/>
                        </a:rPr>
                        <a:t>Category</a:t>
                      </a:r>
                      <a:r>
                        <a:rPr lang="en-GB" sz="1600" b="0" i="0" dirty="0">
                          <a:solidFill>
                            <a:schemeClr val="bg1"/>
                          </a:solidFill>
                          <a:effectLst/>
                          <a:latin typeface="Arial" panose="020B0604020202020204" pitchFamily="34" charset="0"/>
                        </a:rPr>
                        <a:t> </a:t>
                      </a:r>
                      <a:endParaRPr lang="en-GB" sz="1600" b="0" i="0" dirty="0">
                        <a:solidFill>
                          <a:schemeClr val="bg1"/>
                        </a:solidFill>
                        <a:effectLst/>
                      </a:endParaRP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algn="just" rtl="0" fontAlgn="base"/>
                      <a:r>
                        <a:rPr lang="en-GB" sz="1600" b="1" i="0" dirty="0">
                          <a:solidFill>
                            <a:schemeClr val="bg1"/>
                          </a:solidFill>
                          <a:effectLst/>
                          <a:latin typeface="Arial" panose="020B0604020202020204" pitchFamily="34" charset="0"/>
                        </a:rPr>
                        <a:t>Eligibility Requirements</a:t>
                      </a:r>
                      <a:endParaRPr lang="en-GB" sz="1600" b="0" i="0" dirty="0">
                        <a:solidFill>
                          <a:schemeClr val="bg1"/>
                        </a:solidFill>
                        <a:effectLst/>
                      </a:endParaRP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80872040"/>
                  </a:ext>
                </a:extLst>
              </a:tr>
              <a:tr h="1175277">
                <a:tc>
                  <a:txBody>
                    <a:bodyPr/>
                    <a:lstStyle/>
                    <a:p>
                      <a:pPr algn="just" rtl="0" fontAlgn="base"/>
                      <a:r>
                        <a:rPr lang="en-GB" sz="1600" b="1" i="0" dirty="0">
                          <a:solidFill>
                            <a:schemeClr val="bg1"/>
                          </a:solidFill>
                          <a:effectLst/>
                          <a:latin typeface="Arial"/>
                        </a:rPr>
                        <a:t>Feedstock </a:t>
                      </a: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GB" sz="1600" b="0" i="0" dirty="0">
                          <a:solidFill>
                            <a:schemeClr val="tx1"/>
                          </a:solidFill>
                          <a:effectLst/>
                          <a:latin typeface="+mn-lt"/>
                        </a:rPr>
                        <a:t>All fuel consignments must come from eligible feedstocks:</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GB" sz="1600" b="0" i="0" kern="1200" dirty="0">
                          <a:solidFill>
                            <a:schemeClr val="tx1"/>
                          </a:solidFill>
                          <a:effectLst/>
                          <a:latin typeface="Arial"/>
                          <a:ea typeface="+mn-ea"/>
                          <a:cs typeface="+mn-cs"/>
                        </a:rPr>
                        <a:t>Biomass feedstocks (original feedstocks used for any </a:t>
                      </a:r>
                      <a:r>
                        <a:rPr lang="en-GB" sz="1600" b="0" i="0" kern="1200" dirty="0">
                          <a:solidFill>
                            <a:schemeClr val="tx1"/>
                          </a:solidFill>
                          <a:effectLst/>
                          <a:latin typeface="+mn-lt"/>
                          <a:ea typeface="+mn-ea"/>
                          <a:cs typeface="+mn-cs"/>
                        </a:rPr>
                        <a:t>intermediates) have potential to qualify as </a:t>
                      </a:r>
                      <a:r>
                        <a:rPr lang="en-GB" sz="1600" b="1" i="0" kern="1200" dirty="0">
                          <a:solidFill>
                            <a:schemeClr val="tx1"/>
                          </a:solidFill>
                          <a:effectLst/>
                          <a:latin typeface="+mn-lt"/>
                          <a:ea typeface="+mn-ea"/>
                          <a:cs typeface="+mn-cs"/>
                        </a:rPr>
                        <a:t>RTFO development fuel. </a:t>
                      </a:r>
                      <a:r>
                        <a:rPr lang="en-GB" sz="1600" b="0" i="0" dirty="0">
                          <a:solidFill>
                            <a:schemeClr val="tx1"/>
                          </a:solidFill>
                          <a:effectLst/>
                          <a:latin typeface="+mn-lt"/>
                        </a:rPr>
                        <a:t>Segregated fats/oils are not eligible</a:t>
                      </a:r>
                      <a:endParaRPr lang="en-GB" sz="1600" b="1"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GB" sz="1600" b="0" i="0" kern="1200" dirty="0">
                          <a:solidFill>
                            <a:schemeClr val="tx1"/>
                          </a:solidFill>
                          <a:effectLst/>
                          <a:latin typeface="+mn-lt"/>
                          <a:ea typeface="+mn-ea"/>
                          <a:cs typeface="+mn-cs"/>
                        </a:rPr>
                        <a:t>Recycled carbon fuels (RCF) from fossil fraction of </a:t>
                      </a:r>
                      <a:r>
                        <a:rPr lang="en-GB" sz="1600" b="1" i="0" kern="1200" dirty="0">
                          <a:solidFill>
                            <a:schemeClr val="tx1"/>
                          </a:solidFill>
                          <a:effectLst/>
                          <a:latin typeface="+mn-lt"/>
                          <a:ea typeface="+mn-ea"/>
                          <a:cs typeface="+mn-cs"/>
                        </a:rPr>
                        <a:t>refuse derived fuel </a:t>
                      </a:r>
                      <a:r>
                        <a:rPr lang="en-GB" sz="1600" b="0" i="0" kern="1200" dirty="0">
                          <a:solidFill>
                            <a:schemeClr val="tx1"/>
                          </a:solidFill>
                          <a:effectLst/>
                          <a:latin typeface="+mn-lt"/>
                          <a:ea typeface="+mn-ea"/>
                          <a:cs typeface="+mn-cs"/>
                        </a:rPr>
                        <a:t>and </a:t>
                      </a:r>
                      <a:r>
                        <a:rPr lang="en-GB" sz="1600" b="1" i="0" kern="1200" dirty="0">
                          <a:solidFill>
                            <a:schemeClr val="tx1"/>
                          </a:solidFill>
                          <a:effectLst/>
                          <a:latin typeface="+mn-lt"/>
                          <a:ea typeface="+mn-ea"/>
                          <a:cs typeface="+mn-cs"/>
                        </a:rPr>
                        <a:t>industrial waste gas feedstocks </a:t>
                      </a:r>
                      <a:r>
                        <a:rPr lang="en-GB" sz="1600" b="0" i="0" kern="1200" dirty="0">
                          <a:solidFill>
                            <a:schemeClr val="tx1"/>
                          </a:solidFill>
                          <a:effectLst/>
                          <a:latin typeface="+mn-lt"/>
                          <a:ea typeface="+mn-ea"/>
                          <a:cs typeface="+mn-cs"/>
                        </a:rPr>
                        <a:t>are permitted</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GB" sz="1600" b="0" i="0" dirty="0">
                          <a:solidFill>
                            <a:schemeClr val="tx1"/>
                          </a:solidFill>
                          <a:effectLst/>
                          <a:latin typeface="+mn-lt"/>
                        </a:rPr>
                        <a:t>Waste feedstocks must meet </a:t>
                      </a:r>
                      <a:r>
                        <a:rPr lang="en-GB" sz="1600" b="1" i="0" dirty="0">
                          <a:solidFill>
                            <a:schemeClr val="tx1"/>
                          </a:solidFill>
                          <a:effectLst/>
                          <a:latin typeface="+mn-lt"/>
                        </a:rPr>
                        <a:t>waste definition </a:t>
                      </a:r>
                      <a:r>
                        <a:rPr lang="en-GB" sz="1600" b="0" i="0" dirty="0">
                          <a:solidFill>
                            <a:schemeClr val="tx1"/>
                          </a:solidFill>
                          <a:effectLst/>
                          <a:latin typeface="+mn-lt"/>
                        </a:rPr>
                        <a:t>and comply with the </a:t>
                      </a:r>
                      <a:r>
                        <a:rPr lang="en-GB" sz="1600" b="1" i="0" dirty="0">
                          <a:solidFill>
                            <a:schemeClr val="tx1"/>
                          </a:solidFill>
                          <a:effectLst/>
                          <a:latin typeface="+mn-lt"/>
                        </a:rPr>
                        <a:t>waste hierarchy</a:t>
                      </a:r>
                      <a:r>
                        <a:rPr lang="en-GB" sz="1600" b="0" i="0" dirty="0">
                          <a:solidFill>
                            <a:schemeClr val="tx1"/>
                          </a:solidFill>
                          <a:effectLst/>
                          <a:latin typeface="+mn-lt"/>
                        </a:rPr>
                        <a:t>. </a:t>
                      </a:r>
                      <a:r>
                        <a:rPr lang="en-GB" sz="1600" b="0" i="0" kern="1200" dirty="0">
                          <a:solidFill>
                            <a:schemeClr val="tx1"/>
                          </a:solidFill>
                          <a:effectLst/>
                          <a:latin typeface="+mn-lt"/>
                          <a:ea typeface="+mn-ea"/>
                          <a:cs typeface="+mn-cs"/>
                        </a:rPr>
                        <a:t>Renewable fuels of non-biological origin (RFNBO) must follow RTFO </a:t>
                      </a:r>
                      <a:r>
                        <a:rPr lang="en-GB" sz="1600" b="1" i="0" kern="1200" dirty="0">
                          <a:solidFill>
                            <a:schemeClr val="tx1"/>
                          </a:solidFill>
                          <a:effectLst/>
                          <a:latin typeface="+mn-lt"/>
                          <a:ea typeface="+mn-ea"/>
                          <a:cs typeface="+mn-cs"/>
                        </a:rPr>
                        <a:t>CO</a:t>
                      </a:r>
                      <a:r>
                        <a:rPr lang="en-GB" sz="1600" b="1" i="0" kern="1200" baseline="-25000" dirty="0">
                          <a:solidFill>
                            <a:schemeClr val="tx1"/>
                          </a:solidFill>
                          <a:effectLst/>
                          <a:latin typeface="+mn-lt"/>
                          <a:ea typeface="+mn-ea"/>
                          <a:cs typeface="+mn-cs"/>
                        </a:rPr>
                        <a:t>2</a:t>
                      </a:r>
                      <a:r>
                        <a:rPr lang="en-GB" sz="1600" b="1" i="0" kern="1200" dirty="0">
                          <a:solidFill>
                            <a:schemeClr val="tx1"/>
                          </a:solidFill>
                          <a:effectLst/>
                          <a:latin typeface="+mn-lt"/>
                          <a:ea typeface="+mn-ea"/>
                          <a:cs typeface="+mn-cs"/>
                        </a:rPr>
                        <a:t> sourcing guidance</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GB" sz="1600" dirty="0">
                          <a:solidFill>
                            <a:schemeClr val="tx1"/>
                          </a:solidFill>
                        </a:rPr>
                        <a:t>Hydrogen production onsite or larger purchases must meet </a:t>
                      </a:r>
                      <a:r>
                        <a:rPr lang="en-GB" sz="1600" b="1" dirty="0">
                          <a:solidFill>
                            <a:schemeClr val="tx1"/>
                          </a:solidFill>
                        </a:rPr>
                        <a:t>Low Carbon Hydrogen Standard</a:t>
                      </a:r>
                      <a:endParaRPr lang="en-GB" sz="1600" dirty="0">
                        <a:solidFill>
                          <a:schemeClr val="tx1"/>
                        </a:solidFill>
                      </a:endParaRP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GB" sz="1600" b="1" dirty="0">
                          <a:solidFill>
                            <a:schemeClr val="tx1"/>
                          </a:solidFill>
                        </a:rPr>
                        <a:t>Fossil hydrogen usage capped at 5%</a:t>
                      </a:r>
                      <a:r>
                        <a:rPr lang="en-GB" sz="1600" dirty="0">
                          <a:solidFill>
                            <a:schemeClr val="tx1"/>
                          </a:solidFill>
                        </a:rPr>
                        <a:t> of fuel output</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GB" sz="1600" b="1" i="0" kern="1200" dirty="0">
                          <a:solidFill>
                            <a:schemeClr val="tx1"/>
                          </a:solidFill>
                          <a:effectLst/>
                          <a:latin typeface="+mn-lt"/>
                          <a:ea typeface="+mn-ea"/>
                          <a:cs typeface="+mn-cs"/>
                        </a:rPr>
                        <a:t>Nuclear energy is permitted</a:t>
                      </a:r>
                      <a:r>
                        <a:rPr lang="en-GB" sz="1600" b="0" i="0" kern="1200" dirty="0">
                          <a:solidFill>
                            <a:schemeClr val="tx1"/>
                          </a:solidFill>
                          <a:effectLst/>
                          <a:latin typeface="+mn-lt"/>
                          <a:ea typeface="+mn-ea"/>
                          <a:cs typeface="+mn-cs"/>
                        </a:rPr>
                        <a:t>, if RFNBO CO</a:t>
                      </a:r>
                      <a:r>
                        <a:rPr lang="en-GB" sz="1600" b="0" i="0" kern="1200" baseline="-25000" dirty="0">
                          <a:solidFill>
                            <a:schemeClr val="tx1"/>
                          </a:solidFill>
                          <a:effectLst/>
                          <a:latin typeface="+mn-lt"/>
                          <a:ea typeface="+mn-ea"/>
                          <a:cs typeface="+mn-cs"/>
                        </a:rPr>
                        <a:t>2</a:t>
                      </a:r>
                      <a:r>
                        <a:rPr lang="en-GB" sz="1600" b="0" i="0" kern="1200" dirty="0">
                          <a:solidFill>
                            <a:schemeClr val="tx1"/>
                          </a:solidFill>
                          <a:effectLst/>
                          <a:latin typeface="+mn-lt"/>
                          <a:ea typeface="+mn-ea"/>
                          <a:cs typeface="+mn-cs"/>
                        </a:rPr>
                        <a:t> sourcing guidance is followed and any intermediate H</a:t>
                      </a:r>
                      <a:r>
                        <a:rPr lang="en-GB" sz="1600" b="0" i="0" kern="1200" baseline="-25000" dirty="0">
                          <a:solidFill>
                            <a:schemeClr val="tx1"/>
                          </a:solidFill>
                          <a:effectLst/>
                          <a:latin typeface="+mn-lt"/>
                          <a:ea typeface="+mn-ea"/>
                          <a:cs typeface="+mn-cs"/>
                        </a:rPr>
                        <a:t>2</a:t>
                      </a:r>
                      <a:r>
                        <a:rPr lang="en-GB" sz="1600" b="0" i="0" kern="1200" dirty="0">
                          <a:solidFill>
                            <a:schemeClr val="tx1"/>
                          </a:solidFill>
                          <a:effectLst/>
                          <a:latin typeface="+mn-lt"/>
                          <a:ea typeface="+mn-ea"/>
                          <a:cs typeface="+mn-cs"/>
                        </a:rPr>
                        <a:t> meets rules above</a:t>
                      </a: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rgbClr val="CBD4D1"/>
                    </a:solidFill>
                  </a:tcPr>
                </a:tc>
                <a:extLst>
                  <a:ext uri="{0D108BD9-81ED-4DB2-BD59-A6C34878D82A}">
                    <a16:rowId xmlns:a16="http://schemas.microsoft.com/office/drawing/2014/main" val="2594852899"/>
                  </a:ext>
                </a:extLst>
              </a:tr>
              <a:tr h="1175277">
                <a:tc>
                  <a:txBody>
                    <a:bodyPr/>
                    <a:lstStyle/>
                    <a:p>
                      <a:pPr algn="l" rtl="0" fontAlgn="base"/>
                      <a:r>
                        <a:rPr lang="en-GB" sz="1600" b="1" i="0" dirty="0">
                          <a:solidFill>
                            <a:schemeClr val="bg1"/>
                          </a:solidFill>
                          <a:effectLst/>
                          <a:latin typeface="Arial"/>
                        </a:rPr>
                        <a:t>GHG emissions</a:t>
                      </a: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marL="171450" indent="-171450" algn="l" rtl="0" fontAlgn="base">
                        <a:buFontTx/>
                        <a:buChar char="-"/>
                      </a:pPr>
                      <a:r>
                        <a:rPr lang="en-GB" sz="1600" b="0" i="0" dirty="0">
                          <a:solidFill>
                            <a:schemeClr val="tx1"/>
                          </a:solidFill>
                          <a:effectLst/>
                          <a:latin typeface="Arial"/>
                        </a:rPr>
                        <a:t>FOAK commercial plants must have fuel lifecycle GHG emissions </a:t>
                      </a:r>
                      <a:r>
                        <a:rPr lang="en-GB" sz="1600" b="1" i="0" dirty="0">
                          <a:solidFill>
                            <a:schemeClr val="tx1"/>
                          </a:solidFill>
                          <a:effectLst/>
                          <a:latin typeface="Arial"/>
                        </a:rPr>
                        <a:t>below </a:t>
                      </a:r>
                      <a:r>
                        <a:rPr lang="en-GB" sz="1600" b="1" i="0" dirty="0" err="1">
                          <a:solidFill>
                            <a:schemeClr val="tx1"/>
                          </a:solidFill>
                          <a:effectLst/>
                          <a:latin typeface="Arial"/>
                        </a:rPr>
                        <a:t>31gCO</a:t>
                      </a:r>
                      <a:r>
                        <a:rPr lang="en-GB" sz="1600" b="1" i="0" baseline="-25000" dirty="0" err="1">
                          <a:solidFill>
                            <a:schemeClr val="tx1"/>
                          </a:solidFill>
                          <a:effectLst/>
                          <a:latin typeface="Arial"/>
                        </a:rPr>
                        <a:t>2</a:t>
                      </a:r>
                      <a:r>
                        <a:rPr lang="en-GB" sz="1600" b="1" i="0" dirty="0" err="1">
                          <a:solidFill>
                            <a:schemeClr val="tx1"/>
                          </a:solidFill>
                          <a:effectLst/>
                          <a:latin typeface="Arial"/>
                        </a:rPr>
                        <a:t>e</a:t>
                      </a:r>
                      <a:r>
                        <a:rPr lang="en-GB" sz="1600" b="1" i="0" dirty="0">
                          <a:solidFill>
                            <a:schemeClr val="tx1"/>
                          </a:solidFill>
                          <a:effectLst/>
                          <a:latin typeface="Arial"/>
                        </a:rPr>
                        <a:t>/MJ </a:t>
                      </a:r>
                      <a:r>
                        <a:rPr lang="en-GB" sz="1600" b="0" i="0" dirty="0">
                          <a:solidFill>
                            <a:schemeClr val="tx1"/>
                          </a:solidFill>
                          <a:effectLst/>
                          <a:latin typeface="Arial"/>
                        </a:rPr>
                        <a:t>(LHV) in first full year of operation </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GB" sz="1600" b="0" i="0" dirty="0">
                          <a:solidFill>
                            <a:schemeClr val="tx1"/>
                          </a:solidFill>
                          <a:effectLst/>
                          <a:latin typeface="+mn-lt"/>
                        </a:rPr>
                        <a:t>Demonstration plants do not have to meet this, but must show how a future commercial plant will meet this threshold </a:t>
                      </a:r>
                    </a:p>
                    <a:p>
                      <a:pPr marL="171450" indent="-171450" algn="l" rtl="0" fontAlgn="base">
                        <a:buFontTx/>
                        <a:buChar char="-"/>
                      </a:pPr>
                      <a:r>
                        <a:rPr lang="en-GB" sz="1600" b="1" i="0" kern="1200" dirty="0" err="1">
                          <a:solidFill>
                            <a:schemeClr val="tx1"/>
                          </a:solidFill>
                          <a:effectLst/>
                          <a:latin typeface="Arial"/>
                          <a:ea typeface="+mn-ea"/>
                          <a:cs typeface="+mn-cs"/>
                        </a:rPr>
                        <a:t>RCFs</a:t>
                      </a:r>
                      <a:r>
                        <a:rPr lang="en-GB" sz="1600" b="1" i="0" kern="1200" dirty="0">
                          <a:solidFill>
                            <a:schemeClr val="tx1"/>
                          </a:solidFill>
                          <a:effectLst/>
                          <a:latin typeface="Arial"/>
                          <a:ea typeface="+mn-ea"/>
                          <a:cs typeface="+mn-cs"/>
                        </a:rPr>
                        <a:t> have a separate threshold that tightens over time</a:t>
                      </a:r>
                      <a:r>
                        <a:rPr lang="en-GB" sz="1600" b="0" i="0" kern="1200" dirty="0">
                          <a:solidFill>
                            <a:schemeClr val="tx1"/>
                          </a:solidFill>
                          <a:effectLst/>
                          <a:latin typeface="Arial"/>
                          <a:ea typeface="+mn-ea"/>
                          <a:cs typeface="+mn-cs"/>
                        </a:rPr>
                        <a:t>, as their GHG methodology includes counterfactual emissions</a:t>
                      </a:r>
                    </a:p>
                    <a:p>
                      <a:pPr marL="171450" indent="-171450" algn="l" rtl="0" fontAlgn="base">
                        <a:buFontTx/>
                        <a:buChar char="-"/>
                      </a:pPr>
                      <a:r>
                        <a:rPr lang="en-GB" sz="1600" b="0" i="0" kern="1200" dirty="0">
                          <a:solidFill>
                            <a:schemeClr val="tx1"/>
                          </a:solidFill>
                          <a:effectLst/>
                          <a:latin typeface="Arial"/>
                          <a:ea typeface="+mn-ea"/>
                          <a:cs typeface="+mn-cs"/>
                        </a:rPr>
                        <a:t>Nuclear e-fuels GHG methodology should follow RFNBO methodology</a:t>
                      </a:r>
                    </a:p>
                    <a:p>
                      <a:pPr marL="171450" indent="-171450" algn="l" rtl="0" fontAlgn="base">
                        <a:buFontTx/>
                        <a:buChar char="-"/>
                      </a:pPr>
                      <a:r>
                        <a:rPr lang="en-GB" sz="1600" b="0" i="0" kern="1200" dirty="0">
                          <a:solidFill>
                            <a:schemeClr val="tx1"/>
                          </a:solidFill>
                          <a:effectLst/>
                          <a:latin typeface="Arial"/>
                          <a:ea typeface="+mn-ea"/>
                          <a:cs typeface="+mn-cs"/>
                        </a:rPr>
                        <a:t>Carbon capture and utilisation credits only permitted if evidence of permanence provided</a:t>
                      </a: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rgbClr val="E7EBE9"/>
                    </a:solidFill>
                  </a:tcPr>
                </a:tc>
                <a:extLst>
                  <a:ext uri="{0D108BD9-81ED-4DB2-BD59-A6C34878D82A}">
                    <a16:rowId xmlns:a16="http://schemas.microsoft.com/office/drawing/2014/main" val="2961463819"/>
                  </a:ext>
                </a:extLst>
              </a:tr>
            </a:tbl>
          </a:graphicData>
        </a:graphic>
      </p:graphicFrame>
      <p:pic>
        <p:nvPicPr>
          <p:cNvPr id="6" name="Picture 5">
            <a:extLst>
              <a:ext uri="{FF2B5EF4-FFF2-40B4-BE49-F238E27FC236}">
                <a16:creationId xmlns:a16="http://schemas.microsoft.com/office/drawing/2014/main" id="{743845FA-952C-5A2D-2B8C-EFB73BF826EB}"/>
              </a:ext>
            </a:extLst>
          </p:cNvPr>
          <p:cNvPicPr>
            <a:picLocks noChangeAspect="1"/>
          </p:cNvPicPr>
          <p:nvPr/>
        </p:nvPicPr>
        <p:blipFill>
          <a:blip r:embed="rId4"/>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124841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3026-599B-6761-1D94-87EA6362FD4E}"/>
              </a:ext>
            </a:extLst>
          </p:cNvPr>
          <p:cNvSpPr>
            <a:spLocks noGrp="1"/>
          </p:cNvSpPr>
          <p:nvPr>
            <p:ph type="title"/>
          </p:nvPr>
        </p:nvSpPr>
        <p:spPr/>
        <p:txBody>
          <a:bodyPr/>
          <a:lstStyle/>
          <a:p>
            <a:r>
              <a:rPr lang="en-GB" dirty="0"/>
              <a:t>Eligibility criteria – commercial</a:t>
            </a:r>
          </a:p>
        </p:txBody>
      </p:sp>
      <p:graphicFrame>
        <p:nvGraphicFramePr>
          <p:cNvPr id="5" name="Content Placeholder 4">
            <a:extLst>
              <a:ext uri="{FF2B5EF4-FFF2-40B4-BE49-F238E27FC236}">
                <a16:creationId xmlns:a16="http://schemas.microsoft.com/office/drawing/2014/main" id="{376EA93D-26FA-8675-9B8A-12C4F50DA957}"/>
              </a:ext>
            </a:extLst>
          </p:cNvPr>
          <p:cNvGraphicFramePr>
            <a:graphicFrameLocks/>
          </p:cNvGraphicFramePr>
          <p:nvPr>
            <p:extLst>
              <p:ext uri="{D42A27DB-BD31-4B8C-83A1-F6EECF244321}">
                <p14:modId xmlns:p14="http://schemas.microsoft.com/office/powerpoint/2010/main" val="3099274577"/>
              </p:ext>
            </p:extLst>
          </p:nvPr>
        </p:nvGraphicFramePr>
        <p:xfrm>
          <a:off x="495301" y="1189764"/>
          <a:ext cx="11191310" cy="4803531"/>
        </p:xfrm>
        <a:graphic>
          <a:graphicData uri="http://schemas.openxmlformats.org/drawingml/2006/table">
            <a:tbl>
              <a:tblPr/>
              <a:tblGrid>
                <a:gridCol w="1114424">
                  <a:extLst>
                    <a:ext uri="{9D8B030D-6E8A-4147-A177-3AD203B41FA5}">
                      <a16:colId xmlns:a16="http://schemas.microsoft.com/office/drawing/2014/main" val="1716539232"/>
                    </a:ext>
                  </a:extLst>
                </a:gridCol>
                <a:gridCol w="10076886">
                  <a:extLst>
                    <a:ext uri="{9D8B030D-6E8A-4147-A177-3AD203B41FA5}">
                      <a16:colId xmlns:a16="http://schemas.microsoft.com/office/drawing/2014/main" val="1955772326"/>
                    </a:ext>
                  </a:extLst>
                </a:gridCol>
              </a:tblGrid>
              <a:tr h="312963">
                <a:tc>
                  <a:txBody>
                    <a:bodyPr/>
                    <a:lstStyle/>
                    <a:p>
                      <a:pPr algn="just" rtl="0" fontAlgn="base"/>
                      <a:r>
                        <a:rPr lang="en-GB" sz="1600" b="1" i="0" dirty="0">
                          <a:solidFill>
                            <a:schemeClr val="bg1"/>
                          </a:solidFill>
                          <a:effectLst/>
                          <a:latin typeface="Arial" panose="020B0604020202020204" pitchFamily="34" charset="0"/>
                        </a:rPr>
                        <a:t>Category</a:t>
                      </a:r>
                      <a:r>
                        <a:rPr lang="en-GB" sz="1600" b="0" i="0" dirty="0">
                          <a:solidFill>
                            <a:schemeClr val="bg1"/>
                          </a:solidFill>
                          <a:effectLst/>
                          <a:latin typeface="Arial" panose="020B0604020202020204" pitchFamily="34" charset="0"/>
                        </a:rPr>
                        <a:t> </a:t>
                      </a:r>
                      <a:endParaRPr lang="en-GB" sz="1600" b="0" i="0" dirty="0">
                        <a:solidFill>
                          <a:schemeClr val="bg1"/>
                        </a:solidFill>
                        <a:effectLst/>
                      </a:endParaRP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algn="just" rtl="0" fontAlgn="base"/>
                      <a:r>
                        <a:rPr lang="en-GB" sz="1600" b="1" i="0" dirty="0">
                          <a:solidFill>
                            <a:schemeClr val="bg1"/>
                          </a:solidFill>
                          <a:effectLst/>
                          <a:latin typeface="Arial" panose="020B0604020202020204" pitchFamily="34" charset="0"/>
                        </a:rPr>
                        <a:t>Eligibility Requirements</a:t>
                      </a:r>
                      <a:endParaRPr lang="en-GB" sz="1600" b="0" i="0" dirty="0">
                        <a:solidFill>
                          <a:schemeClr val="bg1"/>
                        </a:solidFill>
                        <a:effectLst/>
                      </a:endParaRP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80872040"/>
                  </a:ext>
                </a:extLst>
              </a:tr>
              <a:tr h="312963">
                <a:tc>
                  <a:txBody>
                    <a:bodyPr/>
                    <a:lstStyle/>
                    <a:p>
                      <a:pPr algn="just" rtl="0" fontAlgn="base"/>
                      <a:r>
                        <a:rPr lang="en-GB" sz="1600" b="1" i="0">
                          <a:solidFill>
                            <a:schemeClr val="bg1"/>
                          </a:solidFill>
                          <a:effectLst/>
                          <a:latin typeface="Arial"/>
                        </a:rPr>
                        <a:t>Location </a:t>
                      </a: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algn="just" rtl="0" fontAlgn="base"/>
                      <a:r>
                        <a:rPr lang="en-GB" sz="1600" b="0" i="0" dirty="0">
                          <a:solidFill>
                            <a:schemeClr val="tx1"/>
                          </a:solidFill>
                          <a:effectLst/>
                          <a:latin typeface="Arial"/>
                        </a:rPr>
                        <a:t>The proposed plant must be located in the UK.</a:t>
                      </a: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rgbClr val="CBD4D1"/>
                    </a:solidFill>
                  </a:tcPr>
                </a:tc>
                <a:extLst>
                  <a:ext uri="{0D108BD9-81ED-4DB2-BD59-A6C34878D82A}">
                    <a16:rowId xmlns:a16="http://schemas.microsoft.com/office/drawing/2014/main" val="2814194773"/>
                  </a:ext>
                </a:extLst>
              </a:tr>
              <a:tr h="312963">
                <a:tc>
                  <a:txBody>
                    <a:bodyPr/>
                    <a:lstStyle/>
                    <a:p>
                      <a:pPr algn="just" rtl="0" fontAlgn="base"/>
                      <a:r>
                        <a:rPr lang="en-GB" sz="1600" b="1" i="0">
                          <a:solidFill>
                            <a:schemeClr val="bg1"/>
                          </a:solidFill>
                          <a:effectLst/>
                          <a:latin typeface="Arial"/>
                        </a:rPr>
                        <a:t>Lead </a:t>
                      </a: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algn="just" rtl="0" fontAlgn="base"/>
                      <a:r>
                        <a:rPr lang="en-GB" sz="1600" b="0" i="0" dirty="0">
                          <a:solidFill>
                            <a:schemeClr val="tx1"/>
                          </a:solidFill>
                          <a:effectLst/>
                          <a:latin typeface="Arial"/>
                        </a:rPr>
                        <a:t>The project lead must be a UK registered company or charity.</a:t>
                      </a: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rgbClr val="E7EBE9"/>
                    </a:solidFill>
                  </a:tcPr>
                </a:tc>
                <a:extLst>
                  <a:ext uri="{0D108BD9-81ED-4DB2-BD59-A6C34878D82A}">
                    <a16:rowId xmlns:a16="http://schemas.microsoft.com/office/drawing/2014/main" val="2546398205"/>
                  </a:ext>
                </a:extLst>
              </a:tr>
              <a:tr h="578000">
                <a:tc>
                  <a:txBody>
                    <a:bodyPr/>
                    <a:lstStyle/>
                    <a:p>
                      <a:pPr algn="just" rtl="0" fontAlgn="base"/>
                      <a:r>
                        <a:rPr lang="en-GB" sz="1600" b="1" i="0" dirty="0" err="1">
                          <a:solidFill>
                            <a:schemeClr val="bg1"/>
                          </a:solidFill>
                          <a:effectLst/>
                          <a:latin typeface="Arial"/>
                        </a:rPr>
                        <a:t>T&amp;Cs</a:t>
                      </a:r>
                      <a:r>
                        <a:rPr lang="en-GB" sz="1600" b="1" i="0" dirty="0">
                          <a:solidFill>
                            <a:schemeClr val="bg1"/>
                          </a:solidFill>
                          <a:effectLst/>
                          <a:latin typeface="Arial"/>
                        </a:rPr>
                        <a:t> </a:t>
                      </a: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algn="just" rtl="0" fontAlgn="base"/>
                      <a:r>
                        <a:rPr lang="en-GB" sz="1600" b="0" i="0" dirty="0">
                          <a:solidFill>
                            <a:schemeClr val="tx1"/>
                          </a:solidFill>
                          <a:effectLst/>
                          <a:latin typeface="Arial"/>
                        </a:rPr>
                        <a:t>Acceptance of the grant offer letter terms and conditions in full at the application stage. Further negotiation is not possible.</a:t>
                      </a:r>
                      <a:endParaRPr lang="en-GB" sz="1600" b="0" i="0" dirty="0">
                        <a:solidFill>
                          <a:schemeClr val="tx1"/>
                        </a:solidFill>
                        <a:effectLst/>
                      </a:endParaRP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rgbClr val="CBD4D1"/>
                    </a:solidFill>
                  </a:tcPr>
                </a:tc>
                <a:extLst>
                  <a:ext uri="{0D108BD9-81ED-4DB2-BD59-A6C34878D82A}">
                    <a16:rowId xmlns:a16="http://schemas.microsoft.com/office/drawing/2014/main" val="1368121967"/>
                  </a:ext>
                </a:extLst>
              </a:tr>
              <a:tr h="1070498">
                <a:tc>
                  <a:txBody>
                    <a:bodyPr/>
                    <a:lstStyle/>
                    <a:p>
                      <a:pPr marL="0" algn="just" defTabSz="914400" rtl="0" eaLnBrk="1" fontAlgn="base" latinLnBrk="0" hangingPunct="1">
                        <a:lnSpc>
                          <a:spcPct val="115000"/>
                        </a:lnSpc>
                        <a:spcAft>
                          <a:spcPts val="800"/>
                        </a:spcAft>
                      </a:pPr>
                      <a:r>
                        <a:rPr lang="en-GB" sz="1600" b="1" i="0" kern="1200" dirty="0">
                          <a:solidFill>
                            <a:schemeClr val="bg1"/>
                          </a:solidFill>
                          <a:effectLst/>
                          <a:latin typeface="Arial"/>
                          <a:ea typeface="+mn-ea"/>
                          <a:cs typeface="+mn-cs"/>
                        </a:rPr>
                        <a:t>Project lifecycle stage</a:t>
                      </a:r>
                    </a:p>
                  </a:txBody>
                  <a:tcPr marL="68580" marR="68580" marT="9525" marB="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marL="171450" indent="-171450" algn="l" defTabSz="914400" rtl="0" eaLnBrk="1" fontAlgn="base" latinLnBrk="0" hangingPunct="1">
                        <a:lnSpc>
                          <a:spcPct val="100000"/>
                        </a:lnSpc>
                        <a:spcAft>
                          <a:spcPts val="0"/>
                        </a:spcAft>
                        <a:buFontTx/>
                        <a:buChar char="-"/>
                      </a:pPr>
                      <a:r>
                        <a:rPr lang="en-GB" sz="1600" b="0" i="0" kern="1200" dirty="0">
                          <a:solidFill>
                            <a:schemeClr val="tx1"/>
                          </a:solidFill>
                          <a:effectLst/>
                          <a:latin typeface="Arial"/>
                          <a:ea typeface="+mn-ea"/>
                          <a:cs typeface="+mn-cs"/>
                        </a:rPr>
                        <a:t>Activities proposed within Feasibility, Pre-FEED, FEED, Detailed Design and Procurement of Main Equipment stages are eligible.</a:t>
                      </a:r>
                    </a:p>
                    <a:p>
                      <a:pPr marL="171450" indent="-171450" algn="l" defTabSz="914400" rtl="0" eaLnBrk="1" fontAlgn="base" latinLnBrk="0" hangingPunct="1">
                        <a:lnSpc>
                          <a:spcPct val="100000"/>
                        </a:lnSpc>
                        <a:spcAft>
                          <a:spcPts val="0"/>
                        </a:spcAft>
                        <a:buFontTx/>
                        <a:buChar char="-"/>
                      </a:pPr>
                      <a:r>
                        <a:rPr lang="en-GB" sz="1600" b="0" i="0" kern="1200" dirty="0">
                          <a:solidFill>
                            <a:schemeClr val="tx1"/>
                          </a:solidFill>
                          <a:effectLst/>
                          <a:latin typeface="Arial"/>
                          <a:ea typeface="+mn-ea"/>
                          <a:cs typeface="+mn-cs"/>
                        </a:rPr>
                        <a:t>Ineligible activities include Construction, Installation, Commissioning, Start-up and Operations. </a:t>
                      </a:r>
                    </a:p>
                    <a:p>
                      <a:pPr marL="171450" indent="-171450" algn="l" defTabSz="914400" rtl="0" eaLnBrk="1" fontAlgn="base" latinLnBrk="0" hangingPunct="1">
                        <a:lnSpc>
                          <a:spcPct val="100000"/>
                        </a:lnSpc>
                        <a:spcAft>
                          <a:spcPts val="0"/>
                        </a:spcAft>
                        <a:buFontTx/>
                        <a:buChar char="-"/>
                      </a:pPr>
                      <a:r>
                        <a:rPr lang="en-GB" sz="1600" b="0" i="0" kern="1200" dirty="0">
                          <a:solidFill>
                            <a:schemeClr val="tx1"/>
                          </a:solidFill>
                          <a:effectLst/>
                          <a:latin typeface="Arial"/>
                          <a:ea typeface="+mn-ea"/>
                          <a:cs typeface="+mn-cs"/>
                        </a:rPr>
                        <a:t>The project must not have already commenced Construction.</a:t>
                      </a:r>
                    </a:p>
                  </a:txBody>
                  <a:tcPr marL="68580" marR="68580" marT="9525" marB="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rgbClr val="E7EBE9"/>
                    </a:solidFill>
                  </a:tcPr>
                </a:tc>
                <a:extLst>
                  <a:ext uri="{0D108BD9-81ED-4DB2-BD59-A6C34878D82A}">
                    <a16:rowId xmlns:a16="http://schemas.microsoft.com/office/drawing/2014/main" val="1867948413"/>
                  </a:ext>
                </a:extLst>
              </a:tr>
              <a:tr h="1108072">
                <a:tc>
                  <a:txBody>
                    <a:bodyPr/>
                    <a:lstStyle/>
                    <a:p>
                      <a:pPr algn="just" rtl="0" fontAlgn="base"/>
                      <a:r>
                        <a:rPr lang="en-GB" sz="1600" b="1" i="0" dirty="0">
                          <a:solidFill>
                            <a:schemeClr val="bg1"/>
                          </a:solidFill>
                          <a:effectLst/>
                          <a:latin typeface="Arial"/>
                        </a:rPr>
                        <a:t>Eligible costs </a:t>
                      </a: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marL="171450" indent="-171450" algn="l" defTabSz="914400" rtl="0" eaLnBrk="1" fontAlgn="base" latinLnBrk="0" hangingPunct="1">
                        <a:buFontTx/>
                        <a:buChar char="-"/>
                      </a:pPr>
                      <a:r>
                        <a:rPr lang="en-GB" sz="1600" b="0" i="0" kern="1200" dirty="0">
                          <a:solidFill>
                            <a:schemeClr val="tx1"/>
                          </a:solidFill>
                          <a:effectLst/>
                          <a:latin typeface="Arial"/>
                          <a:ea typeface="+mn-ea"/>
                          <a:cs typeface="+mn-cs"/>
                        </a:rPr>
                        <a:t>Funding cannot be used for previously funded activities or to replace private sector investment. </a:t>
                      </a:r>
                    </a:p>
                    <a:p>
                      <a:pPr marL="171450" indent="-171450" algn="l" defTabSz="914400" rtl="0" eaLnBrk="1" fontAlgn="base" latinLnBrk="0" hangingPunct="1">
                        <a:buFontTx/>
                        <a:buChar char="-"/>
                      </a:pPr>
                      <a:r>
                        <a:rPr lang="en-GB" sz="1600" b="0" i="0" kern="1200" dirty="0">
                          <a:solidFill>
                            <a:schemeClr val="tx1"/>
                          </a:solidFill>
                          <a:effectLst/>
                          <a:latin typeface="Arial"/>
                          <a:ea typeface="+mn-ea"/>
                          <a:cs typeface="+mn-cs"/>
                        </a:rPr>
                        <a:t>Funding is in arrears for project expenditure. </a:t>
                      </a:r>
                    </a:p>
                    <a:p>
                      <a:pPr marL="171450" indent="-171450" algn="l" defTabSz="914400" rtl="0" eaLnBrk="1" fontAlgn="base" latinLnBrk="0" hangingPunct="1">
                        <a:buFontTx/>
                        <a:buChar char="-"/>
                      </a:pPr>
                      <a:r>
                        <a:rPr lang="en-GB" sz="1600" b="0" i="0" kern="1200" dirty="0">
                          <a:solidFill>
                            <a:schemeClr val="tx1"/>
                          </a:solidFill>
                          <a:effectLst/>
                          <a:latin typeface="Arial"/>
                          <a:ea typeface="+mn-ea"/>
                          <a:cs typeface="+mn-cs"/>
                        </a:rPr>
                        <a:t>Further details are given on the following slides regarding eligible cost categories and maximum grant funding intensities.</a:t>
                      </a: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rgbClr val="CBD4D1"/>
                    </a:solidFill>
                  </a:tcPr>
                </a:tc>
                <a:extLst>
                  <a:ext uri="{0D108BD9-81ED-4DB2-BD59-A6C34878D82A}">
                    <a16:rowId xmlns:a16="http://schemas.microsoft.com/office/drawing/2014/main" val="2689222972"/>
                  </a:ext>
                </a:extLst>
              </a:tr>
              <a:tr h="1108072">
                <a:tc>
                  <a:txBody>
                    <a:bodyPr/>
                    <a:lstStyle/>
                    <a:p>
                      <a:pPr algn="just" rtl="0" fontAlgn="base"/>
                      <a:r>
                        <a:rPr lang="en-GB" sz="1600" b="1" i="0" dirty="0">
                          <a:solidFill>
                            <a:schemeClr val="bg1"/>
                          </a:solidFill>
                          <a:effectLst/>
                          <a:latin typeface="Arial" panose="020B0604020202020204" pitchFamily="34" charset="0"/>
                        </a:rPr>
                        <a:t>Timescale</a:t>
                      </a:r>
                      <a:endParaRPr lang="en-GB" sz="1600" b="1" i="0" dirty="0">
                        <a:solidFill>
                          <a:schemeClr val="bg1"/>
                        </a:solidFill>
                        <a:effectLst/>
                      </a:endParaRP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marL="171450" indent="-171450" algn="l" defTabSz="914400" rtl="0" eaLnBrk="1" fontAlgn="base" latinLnBrk="0" hangingPunct="1">
                        <a:buFontTx/>
                        <a:buChar char="-"/>
                      </a:pPr>
                      <a:r>
                        <a:rPr lang="en-GB" sz="1600" b="0" i="0" kern="1200" dirty="0">
                          <a:solidFill>
                            <a:schemeClr val="tx1"/>
                          </a:solidFill>
                          <a:effectLst/>
                          <a:latin typeface="Arial"/>
                          <a:ea typeface="+mn-ea"/>
                          <a:cs typeface="+mn-cs"/>
                        </a:rPr>
                        <a:t>Funding is only available for project work completed during the competition’s Funding Period (by 31st March 2025).</a:t>
                      </a:r>
                    </a:p>
                    <a:p>
                      <a:pPr marL="171450" indent="-171450" algn="l" defTabSz="914400" rtl="0" eaLnBrk="1" fontAlgn="base" latinLnBrk="0" hangingPunct="1">
                        <a:buFontTx/>
                        <a:buChar char="-"/>
                      </a:pPr>
                      <a:r>
                        <a:rPr lang="en-GB" sz="1600" b="0" i="0" kern="1200" dirty="0">
                          <a:solidFill>
                            <a:schemeClr val="tx1"/>
                          </a:solidFill>
                          <a:effectLst/>
                          <a:latin typeface="Arial"/>
                          <a:ea typeface="+mn-ea"/>
                          <a:cs typeface="+mn-cs"/>
                        </a:rPr>
                        <a:t>Funding awards must be dispersed within each of the 2 Funding Years (to 31 March) as awards cannot be rolled over between Funding Years.</a:t>
                      </a:r>
                    </a:p>
                  </a:txBody>
                  <a:tcPr marL="44094" marR="44094" marT="22047" marB="22047"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rgbClr val="E7EBE9"/>
                    </a:solidFill>
                  </a:tcPr>
                </a:tc>
                <a:extLst>
                  <a:ext uri="{0D108BD9-81ED-4DB2-BD59-A6C34878D82A}">
                    <a16:rowId xmlns:a16="http://schemas.microsoft.com/office/drawing/2014/main" val="2837913486"/>
                  </a:ext>
                </a:extLst>
              </a:tr>
            </a:tbl>
          </a:graphicData>
        </a:graphic>
      </p:graphicFrame>
      <p:sp>
        <p:nvSpPr>
          <p:cNvPr id="6" name="Footer Placeholder 3">
            <a:extLst>
              <a:ext uri="{FF2B5EF4-FFF2-40B4-BE49-F238E27FC236}">
                <a16:creationId xmlns:a16="http://schemas.microsoft.com/office/drawing/2014/main" id="{01E2A3AB-9D75-D749-3105-35D56C877251}"/>
              </a:ext>
            </a:extLst>
          </p:cNvPr>
          <p:cNvSpPr>
            <a:spLocks noGrp="1"/>
          </p:cNvSpPr>
          <p:nvPr>
            <p:ph type="ftr" sz="quarter" idx="11"/>
          </p:nvPr>
        </p:nvSpPr>
        <p:spPr>
          <a:xfrm>
            <a:off x="3548014" y="6340155"/>
            <a:ext cx="5104988" cy="180908"/>
          </a:xfrm>
        </p:spPr>
        <p:txBody>
          <a:bodyPr lIns="91440" tIns="45720" rIns="91440" bIns="45720" anchor="t"/>
          <a:lstStyle/>
          <a:p>
            <a:pPr algn="ctr"/>
            <a:r>
              <a:rPr lang="en-GB"/>
              <a:t>Advanced Fuels Fund launch event (second window) – 19th</a:t>
            </a:r>
            <a:r>
              <a:rPr lang="en-GB" dirty="0"/>
              <a:t> April 2023</a:t>
            </a:r>
          </a:p>
        </p:txBody>
      </p:sp>
      <p:pic>
        <p:nvPicPr>
          <p:cNvPr id="7" name="Picture 6">
            <a:extLst>
              <a:ext uri="{FF2B5EF4-FFF2-40B4-BE49-F238E27FC236}">
                <a16:creationId xmlns:a16="http://schemas.microsoft.com/office/drawing/2014/main" id="{5968DF98-F185-9A09-A49C-7CECCE31AD23}"/>
              </a:ext>
            </a:extLst>
          </p:cNvPr>
          <p:cNvPicPr>
            <a:picLocks noChangeAspect="1"/>
          </p:cNvPicPr>
          <p:nvPr/>
        </p:nvPicPr>
        <p:blipFill>
          <a:blip r:embed="rId4"/>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323304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3026-599B-6761-1D94-87EA6362FD4E}"/>
              </a:ext>
            </a:extLst>
          </p:cNvPr>
          <p:cNvSpPr>
            <a:spLocks noGrp="1"/>
          </p:cNvSpPr>
          <p:nvPr>
            <p:ph type="title"/>
          </p:nvPr>
        </p:nvSpPr>
        <p:spPr/>
        <p:txBody>
          <a:bodyPr/>
          <a:lstStyle/>
          <a:p>
            <a:r>
              <a:rPr lang="en-GB" dirty="0"/>
              <a:t>Eligible costs</a:t>
            </a:r>
          </a:p>
        </p:txBody>
      </p:sp>
      <p:graphicFrame>
        <p:nvGraphicFramePr>
          <p:cNvPr id="5" name="Content Placeholder 4">
            <a:extLst>
              <a:ext uri="{FF2B5EF4-FFF2-40B4-BE49-F238E27FC236}">
                <a16:creationId xmlns:a16="http://schemas.microsoft.com/office/drawing/2014/main" id="{70268791-9362-4B70-8B59-43160D853EAD}"/>
              </a:ext>
            </a:extLst>
          </p:cNvPr>
          <p:cNvGraphicFramePr>
            <a:graphicFrameLocks noGrp="1"/>
          </p:cNvGraphicFramePr>
          <p:nvPr>
            <p:ph idx="1"/>
            <p:extLst>
              <p:ext uri="{D42A27DB-BD31-4B8C-83A1-F6EECF244321}">
                <p14:modId xmlns:p14="http://schemas.microsoft.com/office/powerpoint/2010/main" val="3162084339"/>
              </p:ext>
            </p:extLst>
          </p:nvPr>
        </p:nvGraphicFramePr>
        <p:xfrm>
          <a:off x="495304" y="1845359"/>
          <a:ext cx="11231033" cy="2885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3">
            <a:extLst>
              <a:ext uri="{FF2B5EF4-FFF2-40B4-BE49-F238E27FC236}">
                <a16:creationId xmlns:a16="http://schemas.microsoft.com/office/drawing/2014/main" id="{01E2A3AB-9D75-D749-3105-35D56C877251}"/>
              </a:ext>
            </a:extLst>
          </p:cNvPr>
          <p:cNvSpPr>
            <a:spLocks noGrp="1"/>
          </p:cNvSpPr>
          <p:nvPr>
            <p:ph type="ftr" sz="quarter" idx="11"/>
          </p:nvPr>
        </p:nvSpPr>
        <p:spPr/>
        <p:txBody>
          <a:bodyPr lIns="91440" tIns="45720" rIns="91440" bIns="45720" anchor="t"/>
          <a:lstStyle/>
          <a:p>
            <a:pPr algn="ctr"/>
            <a:r>
              <a:rPr lang="en-GB"/>
              <a:t>Advanced Fuels Fund launch event (second window) – 19th</a:t>
            </a:r>
            <a:r>
              <a:rPr lang="en-GB" dirty="0"/>
              <a:t> April 2023</a:t>
            </a:r>
          </a:p>
        </p:txBody>
      </p:sp>
      <p:sp>
        <p:nvSpPr>
          <p:cNvPr id="8" name="Content Placeholder 2">
            <a:extLst>
              <a:ext uri="{FF2B5EF4-FFF2-40B4-BE49-F238E27FC236}">
                <a16:creationId xmlns:a16="http://schemas.microsoft.com/office/drawing/2014/main" id="{0F62B4F7-A09C-F249-4452-897297E9EBEC}"/>
              </a:ext>
            </a:extLst>
          </p:cNvPr>
          <p:cNvSpPr txBox="1">
            <a:spLocks/>
          </p:cNvSpPr>
          <p:nvPr/>
        </p:nvSpPr>
        <p:spPr>
          <a:xfrm>
            <a:off x="495304" y="5138530"/>
            <a:ext cx="11231033" cy="59552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600"/>
              </a:spcAft>
              <a:buSzPct val="110000"/>
              <a:buFont typeface="Arial" panose="020B0604020202020204" pitchFamily="34" charset="0"/>
              <a:buChar char="•"/>
              <a:defRPr sz="1800" b="1" kern="1200">
                <a:solidFill>
                  <a:srgbClr val="006AB0"/>
                </a:solidFill>
                <a:latin typeface="+mn-lt"/>
                <a:ea typeface="+mn-ea"/>
                <a:cs typeface="+mn-cs"/>
              </a:defRPr>
            </a:lvl1pPr>
            <a:lvl2pPr marL="230400" indent="-23040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627063" indent="-381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862013" indent="-23495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4pPr>
            <a:lvl5pPr marL="1260475" indent="-398463"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Arial" panose="020B0604020202020204" pitchFamily="34" charset="0"/>
              </a:rPr>
              <a:t>Projects that can evidence greater levels of match funding will be preferentially scored.</a:t>
            </a:r>
          </a:p>
        </p:txBody>
      </p:sp>
      <p:pic>
        <p:nvPicPr>
          <p:cNvPr id="7" name="Picture 6">
            <a:extLst>
              <a:ext uri="{FF2B5EF4-FFF2-40B4-BE49-F238E27FC236}">
                <a16:creationId xmlns:a16="http://schemas.microsoft.com/office/drawing/2014/main" id="{8DFF9B0A-ED8C-2B8B-E7E3-7BBAF574C2B9}"/>
              </a:ext>
            </a:extLst>
          </p:cNvPr>
          <p:cNvPicPr>
            <a:picLocks noChangeAspect="1"/>
          </p:cNvPicPr>
          <p:nvPr/>
        </p:nvPicPr>
        <p:blipFill>
          <a:blip r:embed="rId9"/>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107665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3026-599B-6761-1D94-87EA6362FD4E}"/>
              </a:ext>
            </a:extLst>
          </p:cNvPr>
          <p:cNvSpPr>
            <a:spLocks noGrp="1"/>
          </p:cNvSpPr>
          <p:nvPr>
            <p:ph type="title"/>
          </p:nvPr>
        </p:nvSpPr>
        <p:spPr/>
        <p:txBody>
          <a:bodyPr/>
          <a:lstStyle/>
          <a:p>
            <a:r>
              <a:rPr lang="en-GB" dirty="0"/>
              <a:t>Eligible activities and costs</a:t>
            </a:r>
          </a:p>
        </p:txBody>
      </p:sp>
      <p:graphicFrame>
        <p:nvGraphicFramePr>
          <p:cNvPr id="3" name="Table 3">
            <a:extLst>
              <a:ext uri="{FF2B5EF4-FFF2-40B4-BE49-F238E27FC236}">
                <a16:creationId xmlns:a16="http://schemas.microsoft.com/office/drawing/2014/main" id="{501C43AF-EEA0-4292-A48A-3FBEFD64DD73}"/>
              </a:ext>
            </a:extLst>
          </p:cNvPr>
          <p:cNvGraphicFramePr>
            <a:graphicFrameLocks noGrp="1"/>
          </p:cNvGraphicFramePr>
          <p:nvPr>
            <p:ph idx="1"/>
            <p:extLst>
              <p:ext uri="{D42A27DB-BD31-4B8C-83A1-F6EECF244321}">
                <p14:modId xmlns:p14="http://schemas.microsoft.com/office/powerpoint/2010/main" val="1231635268"/>
              </p:ext>
            </p:extLst>
          </p:nvPr>
        </p:nvGraphicFramePr>
        <p:xfrm>
          <a:off x="465137" y="1079126"/>
          <a:ext cx="11231562" cy="4968240"/>
        </p:xfrm>
        <a:graphic>
          <a:graphicData uri="http://schemas.openxmlformats.org/drawingml/2006/table">
            <a:tbl>
              <a:tblPr firstRow="1" bandRow="1">
                <a:tableStyleId>{5C22544A-7EE6-4342-B048-85BDC9FD1C3A}</a:tableStyleId>
              </a:tblPr>
              <a:tblGrid>
                <a:gridCol w="5615781">
                  <a:extLst>
                    <a:ext uri="{9D8B030D-6E8A-4147-A177-3AD203B41FA5}">
                      <a16:colId xmlns:a16="http://schemas.microsoft.com/office/drawing/2014/main" val="2658622390"/>
                    </a:ext>
                  </a:extLst>
                </a:gridCol>
                <a:gridCol w="5615781">
                  <a:extLst>
                    <a:ext uri="{9D8B030D-6E8A-4147-A177-3AD203B41FA5}">
                      <a16:colId xmlns:a16="http://schemas.microsoft.com/office/drawing/2014/main" val="2814764759"/>
                    </a:ext>
                  </a:extLst>
                </a:gridCol>
              </a:tblGrid>
              <a:tr h="370840">
                <a:tc>
                  <a:txBody>
                    <a:bodyPr/>
                    <a:lstStyle/>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Technical reviews, in-depth research and feasibility studies</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Strategy work and option appraisals</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Plant site identification and review</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Permitting and planning application work</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Feedstock availability assessments</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Economic assessments (including detailed revenue and cost modelling)</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Process Flow Diagram (PFD) and Process and Instrumentation Diagrams (P&amp;IDs) development up to Approved for Construction revision</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Hazard and Operability (HAZOP) and Hazard Identification (HAZID) Workshop</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Process and Mechanical specifications and data sheets </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Safety, Mechanical, Civil, Structural, Architecture, Electrical, Instrument’s lists, drawings and studies </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Plant layout design and plant modelling work</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Material Take Off (MTO)</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Developing detailed GHG emissions projections for plants</a:t>
                      </a:r>
                      <a:endParaRPr lang="en-GB" sz="1600" b="0" dirty="0"/>
                    </a:p>
                  </a:txBody>
                  <a:tcPr>
                    <a:solidFill>
                      <a:schemeClr val="bg2"/>
                    </a:solidFill>
                  </a:tcPr>
                </a:tc>
                <a:tc>
                  <a:txBody>
                    <a:bodyPr/>
                    <a:lstStyle/>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Developing detailed project execution plans, risk assessments, and detailed budgets</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Tendering, bidding, visiting vendor and subcontractor’s site</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Procurement of main equipment for the project, e.g. conversion and fuel upgrading technology, any onsite feedstock pre-processing equipment, CO2 capture equipment</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Own labour costs, including agreed overheads and project management cost, but not profit. These costs should be directly linked to the design, and evaluation of the equipment contained in the project and auditable as such</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Hosting meetings with potential consortia members</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Formalising a consortium or partnership arrangement</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Hosting meetings between applicant consortia and others necessary to further the development of the project</a:t>
                      </a:r>
                    </a:p>
                    <a:p>
                      <a:pPr marL="285750" lvl="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Securing private sector funding</a:t>
                      </a:r>
                    </a:p>
                    <a:p>
                      <a:pPr marL="285750" indent="-285750">
                        <a:buClr>
                          <a:schemeClr val="accent1"/>
                        </a:buClr>
                        <a:buFont typeface="Wingdings" panose="05000000000000000000" pitchFamily="2" charset="2"/>
                        <a:buChar char="ü"/>
                      </a:pPr>
                      <a:r>
                        <a:rPr lang="en-GB" sz="1600" b="0" kern="1200" dirty="0">
                          <a:solidFill>
                            <a:schemeClr val="dk1"/>
                          </a:solidFill>
                          <a:effectLst/>
                          <a:latin typeface="+mn-lt"/>
                          <a:ea typeface="+mn-ea"/>
                          <a:cs typeface="+mn-cs"/>
                        </a:rPr>
                        <a:t>Addressing legal issues</a:t>
                      </a:r>
                      <a:endParaRPr lang="en-GB" sz="1600" b="0" dirty="0"/>
                    </a:p>
                  </a:txBody>
                  <a:tcPr>
                    <a:solidFill>
                      <a:schemeClr val="bg2"/>
                    </a:solidFill>
                  </a:tcPr>
                </a:tc>
                <a:extLst>
                  <a:ext uri="{0D108BD9-81ED-4DB2-BD59-A6C34878D82A}">
                    <a16:rowId xmlns:a16="http://schemas.microsoft.com/office/drawing/2014/main" val="3230544252"/>
                  </a:ext>
                </a:extLst>
              </a:tr>
            </a:tbl>
          </a:graphicData>
        </a:graphic>
      </p:graphicFrame>
      <p:sp>
        <p:nvSpPr>
          <p:cNvPr id="6" name="Footer Placeholder 3">
            <a:extLst>
              <a:ext uri="{FF2B5EF4-FFF2-40B4-BE49-F238E27FC236}">
                <a16:creationId xmlns:a16="http://schemas.microsoft.com/office/drawing/2014/main" id="{01E2A3AB-9D75-D749-3105-35D56C877251}"/>
              </a:ext>
            </a:extLst>
          </p:cNvPr>
          <p:cNvSpPr>
            <a:spLocks noGrp="1"/>
          </p:cNvSpPr>
          <p:nvPr>
            <p:ph type="ftr" sz="quarter" idx="11"/>
          </p:nvPr>
        </p:nvSpPr>
        <p:spPr/>
        <p:txBody>
          <a:bodyPr lIns="91440" tIns="45720" rIns="91440" bIns="45720" anchor="t"/>
          <a:lstStyle/>
          <a:p>
            <a:pPr algn="ctr"/>
            <a:r>
              <a:rPr lang="en-GB"/>
              <a:t>Advanced Fuels Fund launch event (second window) – 19th</a:t>
            </a:r>
            <a:r>
              <a:rPr lang="en-GB" dirty="0"/>
              <a:t> April 2023</a:t>
            </a:r>
          </a:p>
        </p:txBody>
      </p:sp>
      <p:pic>
        <p:nvPicPr>
          <p:cNvPr id="5" name="Picture 4">
            <a:extLst>
              <a:ext uri="{FF2B5EF4-FFF2-40B4-BE49-F238E27FC236}">
                <a16:creationId xmlns:a16="http://schemas.microsoft.com/office/drawing/2014/main" id="{578DB0C6-FB6E-D34C-6CEB-193EBB8FE32C}"/>
              </a:ext>
            </a:extLst>
          </p:cNvPr>
          <p:cNvPicPr>
            <a:picLocks noChangeAspect="1"/>
          </p:cNvPicPr>
          <p:nvPr/>
        </p:nvPicPr>
        <p:blipFill>
          <a:blip r:embed="rId4"/>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39686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3026-599B-6761-1D94-87EA6362FD4E}"/>
              </a:ext>
            </a:extLst>
          </p:cNvPr>
          <p:cNvSpPr>
            <a:spLocks noGrp="1"/>
          </p:cNvSpPr>
          <p:nvPr>
            <p:ph type="title"/>
          </p:nvPr>
        </p:nvSpPr>
        <p:spPr/>
        <p:txBody>
          <a:bodyPr/>
          <a:lstStyle/>
          <a:p>
            <a:r>
              <a:rPr lang="en-GB" dirty="0"/>
              <a:t>Ineligible activities and costs</a:t>
            </a:r>
          </a:p>
        </p:txBody>
      </p:sp>
      <p:graphicFrame>
        <p:nvGraphicFramePr>
          <p:cNvPr id="3" name="Table 3">
            <a:extLst>
              <a:ext uri="{FF2B5EF4-FFF2-40B4-BE49-F238E27FC236}">
                <a16:creationId xmlns:a16="http://schemas.microsoft.com/office/drawing/2014/main" id="{501C43AF-EEA0-4292-A48A-3FBEFD64DD73}"/>
              </a:ext>
            </a:extLst>
          </p:cNvPr>
          <p:cNvGraphicFramePr>
            <a:graphicFrameLocks noGrp="1"/>
          </p:cNvGraphicFramePr>
          <p:nvPr>
            <p:ph idx="1"/>
            <p:extLst>
              <p:ext uri="{D42A27DB-BD31-4B8C-83A1-F6EECF244321}">
                <p14:modId xmlns:p14="http://schemas.microsoft.com/office/powerpoint/2010/main" val="350221684"/>
              </p:ext>
            </p:extLst>
          </p:nvPr>
        </p:nvGraphicFramePr>
        <p:xfrm>
          <a:off x="465137" y="1412213"/>
          <a:ext cx="11231562" cy="4480560"/>
        </p:xfrm>
        <a:graphic>
          <a:graphicData uri="http://schemas.openxmlformats.org/drawingml/2006/table">
            <a:tbl>
              <a:tblPr firstRow="1" bandRow="1">
                <a:tableStyleId>{5C22544A-7EE6-4342-B048-85BDC9FD1C3A}</a:tableStyleId>
              </a:tblPr>
              <a:tblGrid>
                <a:gridCol w="5615781">
                  <a:extLst>
                    <a:ext uri="{9D8B030D-6E8A-4147-A177-3AD203B41FA5}">
                      <a16:colId xmlns:a16="http://schemas.microsoft.com/office/drawing/2014/main" val="2658622390"/>
                    </a:ext>
                  </a:extLst>
                </a:gridCol>
                <a:gridCol w="5615781">
                  <a:extLst>
                    <a:ext uri="{9D8B030D-6E8A-4147-A177-3AD203B41FA5}">
                      <a16:colId xmlns:a16="http://schemas.microsoft.com/office/drawing/2014/main" val="2814764759"/>
                    </a:ext>
                  </a:extLst>
                </a:gridCol>
              </a:tblGrid>
              <a:tr h="370840">
                <a:tc>
                  <a:txBody>
                    <a:bodyPr/>
                    <a:lstStyle/>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Any costs incurred before a grant offer letter has been signed with </a:t>
                      </a:r>
                      <a:r>
                        <a:rPr lang="en-GB" sz="1600" b="0" kern="1200" dirty="0" err="1">
                          <a:solidFill>
                            <a:schemeClr val="tx1"/>
                          </a:solidFill>
                          <a:effectLst/>
                          <a:latin typeface="+mn-lt"/>
                          <a:ea typeface="+mn-ea"/>
                          <a:cs typeface="+mn-cs"/>
                        </a:rPr>
                        <a:t>DfT</a:t>
                      </a:r>
                      <a:endParaRPr lang="en-GB" sz="1600" b="0" kern="1200" dirty="0">
                        <a:solidFill>
                          <a:schemeClr val="tx1"/>
                        </a:solidFill>
                        <a:effectLst/>
                        <a:latin typeface="+mn-lt"/>
                        <a:ea typeface="+mn-ea"/>
                        <a:cs typeface="+mn-cs"/>
                      </a:endParaRP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Any cost incurred for construction or installation of the plant, including own or subcontractor labour, overhead and operating costs</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Any costs relating to the design or procurement of a pilot plant facility (TRL 5)</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Any cost incurred in commissioning, start up, operations and maintenance</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Any bulk material costs including pipework </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Any building works</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Purchase or lease cost of any land on which the project is built</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Input VAT (except where it cannot be reclaimed by grantees)</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Interest charges, bad debts</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Hire purchase interest and any associated service charges</a:t>
                      </a:r>
                      <a:endParaRPr lang="en-GB" sz="1600" b="0" dirty="0"/>
                    </a:p>
                  </a:txBody>
                  <a:tcPr>
                    <a:solidFill>
                      <a:schemeClr val="bg2"/>
                    </a:solidFill>
                  </a:tcPr>
                </a:tc>
                <a:tc>
                  <a:txBody>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GB" sz="1600" b="0" kern="1200" dirty="0">
                          <a:solidFill>
                            <a:schemeClr val="tx1"/>
                          </a:solidFill>
                          <a:effectLst/>
                          <a:latin typeface="+mn-lt"/>
                          <a:ea typeface="+mn-ea"/>
                          <a:cs typeface="+mn-cs"/>
                        </a:rPr>
                        <a:t>Loan repayments</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Mark up and profits</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Profit earned by a subsidiary or by an associate undertaking work sub-contracted under the project</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Notional costs (e.g. opportunity costs)</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Audit fee for certification of claims by an independent accountant</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Grants that contribute directly to a company’s distributed profits</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Endowments</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Funds to build up a reserve or surplus</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Retrospective funding</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Any costs that are already being funded by another grant source, or are to be funded by another grant source in the future</a:t>
                      </a:r>
                    </a:p>
                    <a:p>
                      <a:pPr marL="285750" lvl="0" indent="-285750">
                        <a:buClr>
                          <a:srgbClr val="FF0000"/>
                        </a:buClr>
                        <a:buFont typeface="Arial" panose="020B0604020202020204" pitchFamily="34" charset="0"/>
                        <a:buChar char="×"/>
                      </a:pPr>
                      <a:r>
                        <a:rPr lang="en-GB" sz="1600" b="0" kern="1200" dirty="0">
                          <a:solidFill>
                            <a:schemeClr val="tx1"/>
                          </a:solidFill>
                          <a:effectLst/>
                          <a:latin typeface="+mn-lt"/>
                          <a:ea typeface="+mn-ea"/>
                          <a:cs typeface="+mn-cs"/>
                        </a:rPr>
                        <a:t>Advertising, marketing, sales activities, entertaining</a:t>
                      </a:r>
                      <a:endParaRPr lang="en-GB" sz="1600" b="0" dirty="0"/>
                    </a:p>
                  </a:txBody>
                  <a:tcPr>
                    <a:solidFill>
                      <a:schemeClr val="bg2"/>
                    </a:solidFill>
                  </a:tcPr>
                </a:tc>
                <a:extLst>
                  <a:ext uri="{0D108BD9-81ED-4DB2-BD59-A6C34878D82A}">
                    <a16:rowId xmlns:a16="http://schemas.microsoft.com/office/drawing/2014/main" val="3230544252"/>
                  </a:ext>
                </a:extLst>
              </a:tr>
            </a:tbl>
          </a:graphicData>
        </a:graphic>
      </p:graphicFrame>
      <p:sp>
        <p:nvSpPr>
          <p:cNvPr id="6" name="Footer Placeholder 3">
            <a:extLst>
              <a:ext uri="{FF2B5EF4-FFF2-40B4-BE49-F238E27FC236}">
                <a16:creationId xmlns:a16="http://schemas.microsoft.com/office/drawing/2014/main" id="{01E2A3AB-9D75-D749-3105-35D56C877251}"/>
              </a:ext>
            </a:extLst>
          </p:cNvPr>
          <p:cNvSpPr>
            <a:spLocks noGrp="1"/>
          </p:cNvSpPr>
          <p:nvPr>
            <p:ph type="ftr" sz="quarter" idx="11"/>
          </p:nvPr>
        </p:nvSpPr>
        <p:spPr/>
        <p:txBody>
          <a:bodyPr lIns="91440" tIns="45720" rIns="91440" bIns="45720" anchor="t"/>
          <a:lstStyle/>
          <a:p>
            <a:pPr algn="ctr"/>
            <a:r>
              <a:rPr lang="en-GB"/>
              <a:t>Advanced Fuels Fund launch event (second window) – 19th</a:t>
            </a:r>
            <a:r>
              <a:rPr lang="en-GB" dirty="0"/>
              <a:t> April 2023</a:t>
            </a:r>
          </a:p>
        </p:txBody>
      </p:sp>
      <p:pic>
        <p:nvPicPr>
          <p:cNvPr id="5" name="Picture 4">
            <a:extLst>
              <a:ext uri="{FF2B5EF4-FFF2-40B4-BE49-F238E27FC236}">
                <a16:creationId xmlns:a16="http://schemas.microsoft.com/office/drawing/2014/main" id="{88CE43B3-90F1-082C-F5BF-4B561CFFF074}"/>
              </a:ext>
            </a:extLst>
          </p:cNvPr>
          <p:cNvPicPr>
            <a:picLocks noChangeAspect="1"/>
          </p:cNvPicPr>
          <p:nvPr/>
        </p:nvPicPr>
        <p:blipFill>
          <a:blip r:embed="rId4"/>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79568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5251-F750-768A-3342-DF5CFCDA02DF}"/>
              </a:ext>
            </a:extLst>
          </p:cNvPr>
          <p:cNvSpPr>
            <a:spLocks noGrp="1"/>
          </p:cNvSpPr>
          <p:nvPr>
            <p:ph type="title"/>
          </p:nvPr>
        </p:nvSpPr>
        <p:spPr/>
        <p:txBody>
          <a:bodyPr/>
          <a:lstStyle/>
          <a:p>
            <a:r>
              <a:rPr lang="en-GB" dirty="0"/>
              <a:t>Evaluation process</a:t>
            </a:r>
          </a:p>
        </p:txBody>
      </p:sp>
      <p:sp>
        <p:nvSpPr>
          <p:cNvPr id="4" name="Footer Placeholder 3">
            <a:extLst>
              <a:ext uri="{FF2B5EF4-FFF2-40B4-BE49-F238E27FC236}">
                <a16:creationId xmlns:a16="http://schemas.microsoft.com/office/drawing/2014/main" id="{D1EF6D2F-420F-0E18-83BC-8CAEE1ACAE09}"/>
              </a:ext>
            </a:extLst>
          </p:cNvPr>
          <p:cNvSpPr>
            <a:spLocks noGrp="1"/>
          </p:cNvSpPr>
          <p:nvPr>
            <p:ph type="ftr" sz="quarter" idx="11"/>
          </p:nvPr>
        </p:nvSpPr>
        <p:spPr>
          <a:xfrm>
            <a:off x="3548014" y="6340155"/>
            <a:ext cx="5104988" cy="180908"/>
          </a:xfrm>
        </p:spPr>
        <p:txBody>
          <a:bodyPr lIns="91440" tIns="45720" rIns="91440" bIns="45720" anchor="t"/>
          <a:lstStyle/>
          <a:p>
            <a:pPr algn="ctr"/>
            <a:r>
              <a:rPr lang="en-GB">
                <a:solidFill>
                  <a:schemeClr val="bg1"/>
                </a:solidFill>
              </a:rPr>
              <a:t>Advanced Fuels Fund launch event (second window) – 19th April 2023</a:t>
            </a:r>
          </a:p>
        </p:txBody>
      </p:sp>
    </p:spTree>
    <p:custDataLst>
      <p:tags r:id="rId1"/>
    </p:custDataLst>
    <p:extLst>
      <p:ext uri="{BB962C8B-B14F-4D97-AF65-F5344CB8AC3E}">
        <p14:creationId xmlns:p14="http://schemas.microsoft.com/office/powerpoint/2010/main" val="202511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8828-BCCD-99D4-1B93-15F51A74954C}"/>
              </a:ext>
            </a:extLst>
          </p:cNvPr>
          <p:cNvSpPr>
            <a:spLocks noGrp="1"/>
          </p:cNvSpPr>
          <p:nvPr>
            <p:ph type="title"/>
          </p:nvPr>
        </p:nvSpPr>
        <p:spPr/>
        <p:txBody>
          <a:bodyPr/>
          <a:lstStyle/>
          <a:p>
            <a:r>
              <a:rPr lang="en-GB" dirty="0"/>
              <a:t>Timelines</a:t>
            </a:r>
          </a:p>
        </p:txBody>
      </p:sp>
      <p:graphicFrame>
        <p:nvGraphicFramePr>
          <p:cNvPr id="6" name="Table 5">
            <a:extLst>
              <a:ext uri="{FF2B5EF4-FFF2-40B4-BE49-F238E27FC236}">
                <a16:creationId xmlns:a16="http://schemas.microsoft.com/office/drawing/2014/main" id="{58F63363-0CA6-4F6D-273A-86D47355A579}"/>
              </a:ext>
            </a:extLst>
          </p:cNvPr>
          <p:cNvGraphicFramePr>
            <a:graphicFrameLocks noGrp="1"/>
          </p:cNvGraphicFramePr>
          <p:nvPr>
            <p:extLst>
              <p:ext uri="{D42A27DB-BD31-4B8C-83A1-F6EECF244321}">
                <p14:modId xmlns:p14="http://schemas.microsoft.com/office/powerpoint/2010/main" val="2843458512"/>
              </p:ext>
            </p:extLst>
          </p:nvPr>
        </p:nvGraphicFramePr>
        <p:xfrm>
          <a:off x="532581" y="3829176"/>
          <a:ext cx="11194282" cy="1282700"/>
        </p:xfrm>
        <a:graphic>
          <a:graphicData uri="http://schemas.openxmlformats.org/drawingml/2006/table">
            <a:tbl>
              <a:tblPr firstRow="1" firstCol="1" bandRow="1">
                <a:tableStyleId>{5C22544A-7EE6-4342-B048-85BDC9FD1C3A}</a:tableStyleId>
              </a:tblPr>
              <a:tblGrid>
                <a:gridCol w="3138619">
                  <a:extLst>
                    <a:ext uri="{9D8B030D-6E8A-4147-A177-3AD203B41FA5}">
                      <a16:colId xmlns:a16="http://schemas.microsoft.com/office/drawing/2014/main" val="2136987382"/>
                    </a:ext>
                  </a:extLst>
                </a:gridCol>
                <a:gridCol w="8055663">
                  <a:extLst>
                    <a:ext uri="{9D8B030D-6E8A-4147-A177-3AD203B41FA5}">
                      <a16:colId xmlns:a16="http://schemas.microsoft.com/office/drawing/2014/main" val="3461367850"/>
                    </a:ext>
                  </a:extLst>
                </a:gridCol>
              </a:tblGrid>
              <a:tr h="250818">
                <a:tc>
                  <a:txBody>
                    <a:bodyPr/>
                    <a:lstStyle/>
                    <a:p>
                      <a:pPr algn="just">
                        <a:lnSpc>
                          <a:spcPct val="115000"/>
                        </a:lnSpc>
                        <a:spcAft>
                          <a:spcPts val="800"/>
                        </a:spcAft>
                      </a:pPr>
                      <a:r>
                        <a:rPr lang="en-GB" sz="1600" dirty="0">
                          <a:effectLst/>
                        </a:rPr>
                        <a:t>Date</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800"/>
                        </a:spcAft>
                      </a:pPr>
                      <a:r>
                        <a:rPr lang="en-GB" sz="1600" dirty="0">
                          <a:effectLst/>
                        </a:rPr>
                        <a:t>Stage</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78914887"/>
                  </a:ext>
                </a:extLst>
              </a:tr>
              <a:tr h="250818">
                <a:tc>
                  <a:txBody>
                    <a:bodyPr/>
                    <a:lstStyle/>
                    <a:p>
                      <a:pPr algn="l">
                        <a:lnSpc>
                          <a:spcPct val="115000"/>
                        </a:lnSpc>
                        <a:spcAft>
                          <a:spcPts val="800"/>
                        </a:spcAft>
                      </a:pPr>
                      <a:r>
                        <a:rPr lang="en-GB" sz="1600" b="0" dirty="0">
                          <a:effectLst/>
                        </a:rPr>
                        <a:t>30 March 2023</a:t>
                      </a:r>
                      <a:endParaRPr lang="en-GB"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600" dirty="0">
                          <a:effectLst/>
                        </a:rPr>
                        <a:t>Window 2 open for applications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012623"/>
                  </a:ext>
                </a:extLst>
              </a:tr>
              <a:tr h="250818">
                <a:tc>
                  <a:txBody>
                    <a:bodyPr/>
                    <a:lstStyle/>
                    <a:p>
                      <a:pPr algn="l">
                        <a:lnSpc>
                          <a:spcPct val="115000"/>
                        </a:lnSpc>
                        <a:spcAft>
                          <a:spcPts val="800"/>
                        </a:spcAft>
                      </a:pPr>
                      <a:r>
                        <a:rPr lang="en-GB" sz="1600" b="0" dirty="0">
                          <a:effectLst/>
                        </a:rPr>
                        <a:t>7 June 2023 16:00 BST</a:t>
                      </a:r>
                      <a:endParaRPr lang="en-GB"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600" dirty="0">
                          <a:effectLst/>
                        </a:rPr>
                        <a:t>Window 2 Application deadline</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3575553"/>
                  </a:ext>
                </a:extLst>
              </a:tr>
              <a:tr h="250818">
                <a:tc>
                  <a:txBody>
                    <a:bodyPr/>
                    <a:lstStyle/>
                    <a:p>
                      <a:pPr algn="l">
                        <a:lnSpc>
                          <a:spcPct val="115000"/>
                        </a:lnSpc>
                        <a:spcAft>
                          <a:spcPts val="800"/>
                        </a:spcAft>
                      </a:pPr>
                      <a:r>
                        <a:rPr lang="en-GB" sz="1600" b="0" dirty="0">
                          <a:effectLst/>
                        </a:rPr>
                        <a:t>September 2023</a:t>
                      </a:r>
                      <a:endParaRPr lang="en-GB"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600" dirty="0">
                          <a:effectLst/>
                        </a:rPr>
                        <a:t>Announcement of winners and the start of Funding Period for Window 2 projects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21568702"/>
                  </a:ext>
                </a:extLst>
              </a:tr>
              <a:tr h="250818">
                <a:tc>
                  <a:txBody>
                    <a:bodyPr/>
                    <a:lstStyle/>
                    <a:p>
                      <a:pPr algn="l">
                        <a:lnSpc>
                          <a:spcPct val="115000"/>
                        </a:lnSpc>
                        <a:spcAft>
                          <a:spcPts val="800"/>
                        </a:spcAft>
                      </a:pPr>
                      <a:r>
                        <a:rPr lang="en-GB" sz="1600" b="0" dirty="0">
                          <a:effectLst/>
                        </a:rPr>
                        <a:t>31 March 2025</a:t>
                      </a:r>
                      <a:endParaRPr lang="en-GB"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600" dirty="0">
                          <a:effectLst/>
                        </a:rPr>
                        <a:t>End of Funding Period for all winning projects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7642849"/>
                  </a:ext>
                </a:extLst>
              </a:tr>
            </a:tbl>
          </a:graphicData>
        </a:graphic>
      </p:graphicFrame>
      <p:sp>
        <p:nvSpPr>
          <p:cNvPr id="7" name="Footer Placeholder 3">
            <a:extLst>
              <a:ext uri="{FF2B5EF4-FFF2-40B4-BE49-F238E27FC236}">
                <a16:creationId xmlns:a16="http://schemas.microsoft.com/office/drawing/2014/main" id="{0F19E532-4F2A-3CEB-0D28-5EF4EC9B497B}"/>
              </a:ext>
            </a:extLst>
          </p:cNvPr>
          <p:cNvSpPr>
            <a:spLocks noGrp="1"/>
          </p:cNvSpPr>
          <p:nvPr>
            <p:ph type="ftr" sz="quarter" idx="11"/>
          </p:nvPr>
        </p:nvSpPr>
        <p:spPr>
          <a:xfrm>
            <a:off x="3548014" y="6340155"/>
            <a:ext cx="5104988" cy="180908"/>
          </a:xfrm>
        </p:spPr>
        <p:txBody>
          <a:bodyPr lIns="91440" tIns="45720" rIns="91440" bIns="45720" anchor="t"/>
          <a:lstStyle/>
          <a:p>
            <a:pPr algn="ctr"/>
            <a:r>
              <a:rPr lang="en-GB"/>
              <a:t>Advanced Fuels Fund launch event (second window) – 19th</a:t>
            </a:r>
            <a:r>
              <a:rPr lang="en-GB" dirty="0"/>
              <a:t> April 2023</a:t>
            </a:r>
          </a:p>
        </p:txBody>
      </p:sp>
      <p:pic>
        <p:nvPicPr>
          <p:cNvPr id="8" name="Picture 7">
            <a:extLst>
              <a:ext uri="{FF2B5EF4-FFF2-40B4-BE49-F238E27FC236}">
                <a16:creationId xmlns:a16="http://schemas.microsoft.com/office/drawing/2014/main" id="{95E879D4-FB5C-4529-5E3E-5C227D097270}"/>
              </a:ext>
            </a:extLst>
          </p:cNvPr>
          <p:cNvPicPr>
            <a:picLocks noChangeAspect="1"/>
          </p:cNvPicPr>
          <p:nvPr/>
        </p:nvPicPr>
        <p:blipFill>
          <a:blip r:embed="rId4"/>
          <a:stretch>
            <a:fillRect/>
          </a:stretch>
        </p:blipFill>
        <p:spPr>
          <a:xfrm>
            <a:off x="2127380" y="6265136"/>
            <a:ext cx="1574832" cy="473697"/>
          </a:xfrm>
          <a:prstGeom prst="rect">
            <a:avLst/>
          </a:prstGeom>
        </p:spPr>
      </p:pic>
      <p:pic>
        <p:nvPicPr>
          <p:cNvPr id="3" name="Picture 2">
            <a:extLst>
              <a:ext uri="{FF2B5EF4-FFF2-40B4-BE49-F238E27FC236}">
                <a16:creationId xmlns:a16="http://schemas.microsoft.com/office/drawing/2014/main" id="{DDDBCB31-89FF-5CA4-8206-178A3A794369}"/>
              </a:ext>
            </a:extLst>
          </p:cNvPr>
          <p:cNvPicPr>
            <a:picLocks noChangeAspect="1"/>
          </p:cNvPicPr>
          <p:nvPr/>
        </p:nvPicPr>
        <p:blipFill>
          <a:blip r:embed="rId5"/>
          <a:stretch>
            <a:fillRect/>
          </a:stretch>
        </p:blipFill>
        <p:spPr>
          <a:xfrm>
            <a:off x="532581" y="1160762"/>
            <a:ext cx="10279963" cy="2077864"/>
          </a:xfrm>
          <a:prstGeom prst="rect">
            <a:avLst/>
          </a:prstGeom>
        </p:spPr>
      </p:pic>
    </p:spTree>
    <p:custDataLst>
      <p:tags r:id="rId1"/>
    </p:custDataLst>
    <p:extLst>
      <p:ext uri="{BB962C8B-B14F-4D97-AF65-F5344CB8AC3E}">
        <p14:creationId xmlns:p14="http://schemas.microsoft.com/office/powerpoint/2010/main" val="244374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2DFF-09E3-4C06-B7CA-909DC7D256BE}"/>
              </a:ext>
            </a:extLst>
          </p:cNvPr>
          <p:cNvSpPr>
            <a:spLocks noGrp="1"/>
          </p:cNvSpPr>
          <p:nvPr>
            <p:ph type="title"/>
          </p:nvPr>
        </p:nvSpPr>
        <p:spPr/>
        <p:txBody>
          <a:bodyPr/>
          <a:lstStyle/>
          <a:p>
            <a:r>
              <a:rPr lang="en-GB" dirty="0"/>
              <a:t>Application development</a:t>
            </a:r>
          </a:p>
        </p:txBody>
      </p:sp>
      <p:sp>
        <p:nvSpPr>
          <p:cNvPr id="3" name="Content Placeholder 2">
            <a:extLst>
              <a:ext uri="{FF2B5EF4-FFF2-40B4-BE49-F238E27FC236}">
                <a16:creationId xmlns:a16="http://schemas.microsoft.com/office/drawing/2014/main" id="{F5F02F6D-861A-4182-B7CD-A6770B15153A}"/>
              </a:ext>
            </a:extLst>
          </p:cNvPr>
          <p:cNvSpPr>
            <a:spLocks noGrp="1"/>
          </p:cNvSpPr>
          <p:nvPr>
            <p:ph idx="1"/>
          </p:nvPr>
        </p:nvSpPr>
        <p:spPr>
          <a:xfrm>
            <a:off x="398319" y="996359"/>
            <a:ext cx="9920815" cy="4861082"/>
          </a:xfrm>
        </p:spPr>
        <p:txBody>
          <a:bodyPr vert="horz" lIns="0" tIns="0" rIns="0" bIns="0" rtlCol="0" anchor="t">
            <a:noAutofit/>
          </a:bodyPr>
          <a:lstStyle/>
          <a:p>
            <a:pPr marL="0" indent="0">
              <a:buNone/>
            </a:pPr>
            <a:r>
              <a:rPr lang="en-GB" dirty="0"/>
              <a:t>Guidance document: </a:t>
            </a:r>
            <a:r>
              <a:rPr lang="en-GB" b="0" dirty="0">
                <a:solidFill>
                  <a:srgbClr val="4DB9E9"/>
                </a:solidFill>
                <a:highlight>
                  <a:srgbClr val="FFFFFF"/>
                </a:highlight>
                <a:ea typeface="+mn-lt"/>
                <a:cs typeface="+mn-lt"/>
                <a:hlinkClick r:id="rId4"/>
              </a:rPr>
              <a:t>Advanced Fuels Fund Guidance document v3.1 – Window 2 (.pdf)</a:t>
            </a:r>
            <a:endParaRPr lang="en-GB" b="0" u="sng" dirty="0">
              <a:solidFill>
                <a:srgbClr val="161616"/>
              </a:solidFill>
              <a:ea typeface="+mn-lt"/>
              <a:cs typeface="+mn-lt"/>
            </a:endParaRPr>
          </a:p>
          <a:p>
            <a:pPr marL="0" indent="0">
              <a:buNone/>
            </a:pPr>
            <a:r>
              <a:rPr lang="en-GB" dirty="0"/>
              <a:t>Documents to complete:</a:t>
            </a:r>
            <a:endParaRPr lang="en-GB" b="0" dirty="0">
              <a:solidFill>
                <a:srgbClr val="161616"/>
              </a:solidFill>
            </a:endParaRPr>
          </a:p>
          <a:p>
            <a:pPr marL="285750" indent="-285750"/>
            <a:r>
              <a:rPr lang="en-GB" b="0" dirty="0">
                <a:solidFill>
                  <a:srgbClr val="161616"/>
                </a:solidFill>
              </a:rPr>
              <a:t>Application form + Appendices:</a:t>
            </a:r>
            <a:endParaRPr lang="en-GB" b="0" dirty="0">
              <a:solidFill>
                <a:srgbClr val="161616"/>
              </a:solidFill>
              <a:cs typeface="Arial"/>
            </a:endParaRPr>
          </a:p>
          <a:p>
            <a:pPr marL="861695" lvl="3">
              <a:buFont typeface="Courier New" panose="020B0604020202020204" pitchFamily="34" charset="0"/>
              <a:buChar char="o"/>
            </a:pPr>
            <a:r>
              <a:rPr lang="en-GB" sz="1800" dirty="0"/>
              <a:t>Consortium letters</a:t>
            </a:r>
            <a:endParaRPr lang="en-GB" sz="1800" dirty="0">
              <a:cs typeface="Arial"/>
            </a:endParaRPr>
          </a:p>
          <a:p>
            <a:pPr marL="861695" lvl="3">
              <a:buFont typeface="Courier New" panose="020B0604020202020204" pitchFamily="34" charset="0"/>
              <a:buChar char="o"/>
            </a:pPr>
            <a:r>
              <a:rPr lang="en-GB" sz="1800" dirty="0"/>
              <a:t>Technology evidence</a:t>
            </a:r>
            <a:endParaRPr lang="en-GB" sz="1800" dirty="0">
              <a:cs typeface="Arial"/>
            </a:endParaRPr>
          </a:p>
          <a:p>
            <a:pPr marL="861695" lvl="3">
              <a:buFont typeface="Courier New" panose="020B0604020202020204" pitchFamily="34" charset="0"/>
              <a:buChar char="o"/>
            </a:pPr>
            <a:r>
              <a:rPr lang="en-GB" sz="1800" dirty="0"/>
              <a:t>Work plan</a:t>
            </a:r>
            <a:endParaRPr lang="en-GB" sz="1800" dirty="0">
              <a:cs typeface="Arial"/>
            </a:endParaRPr>
          </a:p>
          <a:p>
            <a:pPr marL="861695" lvl="3">
              <a:buFont typeface="Courier New" panose="020B0604020202020204" pitchFamily="34" charset="0"/>
              <a:buChar char="o"/>
            </a:pPr>
            <a:r>
              <a:rPr lang="en-GB" sz="1800" dirty="0"/>
              <a:t>Project budget (template provided and must be used)</a:t>
            </a:r>
            <a:endParaRPr lang="en-GB" sz="1800" dirty="0">
              <a:cs typeface="Arial"/>
            </a:endParaRPr>
          </a:p>
          <a:p>
            <a:pPr marL="861695" lvl="3">
              <a:buFont typeface="Courier New" panose="020B0604020202020204" pitchFamily="34" charset="0"/>
              <a:buChar char="o"/>
            </a:pPr>
            <a:r>
              <a:rPr lang="en-GB" sz="1800" dirty="0"/>
              <a:t>Projected cash-flow model (template provided and must be used)</a:t>
            </a:r>
            <a:endParaRPr lang="en-GB" sz="1800" dirty="0">
              <a:cs typeface="Arial"/>
            </a:endParaRPr>
          </a:p>
          <a:p>
            <a:pPr marL="861695" lvl="3">
              <a:buFont typeface="Courier New" panose="020B0604020202020204" pitchFamily="34" charset="0"/>
              <a:buChar char="o"/>
            </a:pPr>
            <a:r>
              <a:rPr lang="en-GB" sz="1800" dirty="0"/>
              <a:t>Match funding details</a:t>
            </a:r>
            <a:endParaRPr lang="en-GB" sz="1800" dirty="0">
              <a:cs typeface="Arial"/>
            </a:endParaRPr>
          </a:p>
          <a:p>
            <a:pPr marL="861695" lvl="3">
              <a:buFont typeface="Courier New" panose="020B0604020202020204" pitchFamily="34" charset="0"/>
              <a:buChar char="o"/>
            </a:pPr>
            <a:r>
              <a:rPr lang="en-GB" sz="1800" dirty="0"/>
              <a:t>Outline risk assessment (template provided and must be used)</a:t>
            </a:r>
            <a:endParaRPr lang="en-GB" sz="1800" dirty="0">
              <a:cs typeface="Arial"/>
            </a:endParaRPr>
          </a:p>
          <a:p>
            <a:pPr marL="861695" lvl="3">
              <a:buFont typeface="Courier New" panose="020B0604020202020204" pitchFamily="34" charset="0"/>
              <a:buChar char="o"/>
            </a:pPr>
            <a:r>
              <a:rPr lang="en-GB" sz="1800" dirty="0"/>
              <a:t>GHG emissions estimate (template provided and must be used)</a:t>
            </a:r>
            <a:endParaRPr lang="en-GB" sz="1800" dirty="0">
              <a:cs typeface="Arial"/>
            </a:endParaRPr>
          </a:p>
          <a:p>
            <a:pPr marL="861695" lvl="3">
              <a:buFont typeface="Courier New" panose="020B0604020202020204" pitchFamily="34" charset="0"/>
              <a:buChar char="o"/>
            </a:pPr>
            <a:r>
              <a:rPr lang="en-GB" sz="1800" dirty="0"/>
              <a:t>Development status documents</a:t>
            </a:r>
            <a:endParaRPr lang="en-GB" sz="1800" dirty="0">
              <a:cs typeface="Arial"/>
            </a:endParaRPr>
          </a:p>
          <a:p>
            <a:pPr marL="861695" lvl="3">
              <a:buFont typeface="Courier New" panose="020B0604020202020204" pitchFamily="34" charset="0"/>
              <a:buChar char="o"/>
            </a:pPr>
            <a:r>
              <a:rPr lang="en-GB" sz="1800" dirty="0"/>
              <a:t>Documentation relevant for due diligence</a:t>
            </a:r>
            <a:endParaRPr lang="en-GB" sz="1800" dirty="0">
              <a:cs typeface="Arial"/>
            </a:endParaRPr>
          </a:p>
          <a:p>
            <a:pPr marL="861695" lvl="3">
              <a:buFont typeface="Courier New" panose="020B0604020202020204" pitchFamily="34" charset="0"/>
              <a:buChar char="o"/>
            </a:pPr>
            <a:endParaRPr lang="en-GB" sz="1800" dirty="0">
              <a:solidFill>
                <a:srgbClr val="161616"/>
              </a:solidFill>
            </a:endParaRPr>
          </a:p>
          <a:p>
            <a:pPr marL="626745" lvl="3" indent="0" algn="ctr">
              <a:buNone/>
            </a:pPr>
            <a:r>
              <a:rPr lang="en-GB" sz="1800" b="1" dirty="0">
                <a:solidFill>
                  <a:srgbClr val="006AB0"/>
                </a:solidFill>
              </a:rPr>
              <a:t>Please check the News and Updates section on the fund website for updated documents and anonymised Q&amp;As. </a:t>
            </a:r>
            <a:endParaRPr lang="en-GB">
              <a:cs typeface="Arial"/>
            </a:endParaRPr>
          </a:p>
          <a:p>
            <a:pPr lvl="0"/>
            <a:endParaRPr lang="en-GB" dirty="0"/>
          </a:p>
          <a:p>
            <a:pPr lvl="1"/>
            <a:endParaRPr lang="en-GB" dirty="0"/>
          </a:p>
        </p:txBody>
      </p:sp>
      <p:pic>
        <p:nvPicPr>
          <p:cNvPr id="5" name="Picture 4">
            <a:extLst>
              <a:ext uri="{FF2B5EF4-FFF2-40B4-BE49-F238E27FC236}">
                <a16:creationId xmlns:a16="http://schemas.microsoft.com/office/drawing/2014/main" id="{FC5A2CB0-6D1E-C15A-E8C0-7B1BB0A21FD3}"/>
              </a:ext>
            </a:extLst>
          </p:cNvPr>
          <p:cNvPicPr>
            <a:picLocks noChangeAspect="1"/>
          </p:cNvPicPr>
          <p:nvPr/>
        </p:nvPicPr>
        <p:blipFill>
          <a:blip r:embed="rId5"/>
          <a:stretch>
            <a:fillRect/>
          </a:stretch>
        </p:blipFill>
        <p:spPr>
          <a:xfrm>
            <a:off x="2127380" y="6265136"/>
            <a:ext cx="1574832" cy="473697"/>
          </a:xfrm>
          <a:prstGeom prst="rect">
            <a:avLst/>
          </a:prstGeom>
        </p:spPr>
      </p:pic>
      <p:sp>
        <p:nvSpPr>
          <p:cNvPr id="6" name="Footer Placeholder 3">
            <a:extLst>
              <a:ext uri="{FF2B5EF4-FFF2-40B4-BE49-F238E27FC236}">
                <a16:creationId xmlns:a16="http://schemas.microsoft.com/office/drawing/2014/main" id="{437F0D9D-485A-4C0E-9BAD-31AD859BEB19}"/>
              </a:ext>
            </a:extLst>
          </p:cNvPr>
          <p:cNvSpPr>
            <a:spLocks noGrp="1"/>
          </p:cNvSpPr>
          <p:nvPr>
            <p:ph type="ftr" sz="quarter" idx="11"/>
          </p:nvPr>
        </p:nvSpPr>
        <p:spPr>
          <a:xfrm>
            <a:off x="3543506" y="6351121"/>
            <a:ext cx="5104988" cy="180908"/>
          </a:xfrm>
        </p:spPr>
        <p:txBody>
          <a:bodyPr lIns="91440" tIns="45720" rIns="91440" bIns="45720" anchor="t"/>
          <a:lstStyle/>
          <a:p>
            <a:pPr algn="ctr"/>
            <a:r>
              <a:rPr lang="en-GB"/>
              <a:t>Advanced Fuels Fund launch event (second window) – 19th</a:t>
            </a:r>
            <a:r>
              <a:rPr lang="en-GB" dirty="0"/>
              <a:t> April 2023</a:t>
            </a:r>
          </a:p>
        </p:txBody>
      </p:sp>
    </p:spTree>
    <p:custDataLst>
      <p:tags r:id="rId1"/>
    </p:custDataLst>
    <p:extLst>
      <p:ext uri="{BB962C8B-B14F-4D97-AF65-F5344CB8AC3E}">
        <p14:creationId xmlns:p14="http://schemas.microsoft.com/office/powerpoint/2010/main" val="4098181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861B-A2E2-44CC-8898-4202BF371DB2}"/>
              </a:ext>
            </a:extLst>
          </p:cNvPr>
          <p:cNvSpPr>
            <a:spLocks noGrp="1"/>
          </p:cNvSpPr>
          <p:nvPr>
            <p:ph type="title"/>
          </p:nvPr>
        </p:nvSpPr>
        <p:spPr/>
        <p:txBody>
          <a:bodyPr/>
          <a:lstStyle/>
          <a:p>
            <a:r>
              <a:rPr lang="en-GB" dirty="0"/>
              <a:t>Scoring process for eligible projects</a:t>
            </a:r>
          </a:p>
        </p:txBody>
      </p:sp>
      <p:sp>
        <p:nvSpPr>
          <p:cNvPr id="15" name="Content Placeholder 14">
            <a:extLst>
              <a:ext uri="{FF2B5EF4-FFF2-40B4-BE49-F238E27FC236}">
                <a16:creationId xmlns:a16="http://schemas.microsoft.com/office/drawing/2014/main" id="{64F9D45E-17C3-8BB4-757D-46984DFD2090}"/>
              </a:ext>
            </a:extLst>
          </p:cNvPr>
          <p:cNvSpPr>
            <a:spLocks noGrp="1"/>
          </p:cNvSpPr>
          <p:nvPr>
            <p:ph idx="1"/>
          </p:nvPr>
        </p:nvSpPr>
        <p:spPr>
          <a:xfrm>
            <a:off x="450100" y="1001670"/>
            <a:ext cx="10913225" cy="1996610"/>
          </a:xfrm>
        </p:spPr>
        <p:txBody>
          <a:bodyPr vert="horz" lIns="0" tIns="0" rIns="0" bIns="0" rtlCol="0" anchor="t">
            <a:noAutofit/>
          </a:bodyPr>
          <a:lstStyle/>
          <a:p>
            <a:pPr marL="285750" indent="-285750"/>
            <a:r>
              <a:rPr lang="en-GB" sz="1800" b="0" dirty="0">
                <a:solidFill>
                  <a:schemeClr val="tx1"/>
                </a:solidFill>
                <a:effectLst/>
                <a:latin typeface="Arial"/>
                <a:ea typeface="Calibri" panose="020F0502020204030204" pitchFamily="34" charset="0"/>
                <a:cs typeface="Arial"/>
              </a:rPr>
              <a:t>We have a rigorous process to manage any direct or perceived conflict of interest that may arise from a personal/working relation between an applicant and one of the delivery partners.</a:t>
            </a:r>
            <a:endParaRPr lang="en-GB" b="0">
              <a:solidFill>
                <a:schemeClr val="tx1"/>
              </a:solidFill>
              <a:latin typeface="Arial"/>
              <a:cs typeface="Arial"/>
            </a:endParaRPr>
          </a:p>
          <a:p>
            <a:pPr marL="285750" indent="-285750"/>
            <a:r>
              <a:rPr lang="en-GB" b="0" dirty="0">
                <a:solidFill>
                  <a:schemeClr val="tx1"/>
                </a:solidFill>
              </a:rPr>
              <a:t>Total score calculated using criteria weightings must be &gt;50%.</a:t>
            </a:r>
            <a:endParaRPr lang="en-GB" b="0">
              <a:solidFill>
                <a:schemeClr val="tx1"/>
              </a:solidFill>
              <a:cs typeface="Arial"/>
            </a:endParaRPr>
          </a:p>
          <a:p>
            <a:pPr marL="285750" indent="-285750"/>
            <a:r>
              <a:rPr lang="en-GB" b="0" dirty="0">
                <a:solidFill>
                  <a:schemeClr val="tx1"/>
                </a:solidFill>
              </a:rPr>
              <a:t>Projects may be invited to interview, and/or asked to provide clarifications within 5 working days. Due diligence by DfT will also be started during this period. Projects must pass to receive funding.</a:t>
            </a:r>
            <a:endParaRPr lang="en-GB" b="0">
              <a:solidFill>
                <a:schemeClr val="tx1"/>
              </a:solidFill>
              <a:cs typeface="Arial"/>
            </a:endParaRPr>
          </a:p>
          <a:p>
            <a:pPr marL="285750" indent="-285750"/>
            <a:r>
              <a:rPr lang="en-GB" b="0" dirty="0">
                <a:solidFill>
                  <a:schemeClr val="tx1"/>
                </a:solidFill>
              </a:rPr>
              <a:t>DfT Fund Board will employ a portfolio approach considering scores and breadth of technologies.</a:t>
            </a:r>
            <a:endParaRPr lang="en-GB" b="0" dirty="0">
              <a:solidFill>
                <a:schemeClr val="tx1"/>
              </a:solidFill>
              <a:cs typeface="Arial"/>
            </a:endParaRPr>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C98EB386-DB54-4132-BDA7-FF844CAE3688}"/>
              </a:ext>
            </a:extLst>
          </p:cNvPr>
          <p:cNvSpPr>
            <a:spLocks noGrp="1"/>
          </p:cNvSpPr>
          <p:nvPr>
            <p:ph type="ftr" sz="quarter" idx="11"/>
          </p:nvPr>
        </p:nvSpPr>
        <p:spPr>
          <a:xfrm>
            <a:off x="3543506" y="6351121"/>
            <a:ext cx="5104988" cy="180908"/>
          </a:xfrm>
        </p:spPr>
        <p:txBody>
          <a:bodyPr lIns="91440" tIns="45720" rIns="91440" bIns="45720" anchor="t"/>
          <a:lstStyle/>
          <a:p>
            <a:pPr algn="ctr"/>
            <a:r>
              <a:rPr lang="en-GB"/>
              <a:t>Advanced Fuels Fund launch event (second window) – 19th</a:t>
            </a:r>
            <a:r>
              <a:rPr lang="en-GB" dirty="0"/>
              <a:t> April 2023</a:t>
            </a:r>
          </a:p>
        </p:txBody>
      </p:sp>
      <p:graphicFrame>
        <p:nvGraphicFramePr>
          <p:cNvPr id="9" name="Table 8">
            <a:extLst>
              <a:ext uri="{FF2B5EF4-FFF2-40B4-BE49-F238E27FC236}">
                <a16:creationId xmlns:a16="http://schemas.microsoft.com/office/drawing/2014/main" id="{21596802-0048-91DE-7619-D00EA0F79D45}"/>
              </a:ext>
            </a:extLst>
          </p:cNvPr>
          <p:cNvGraphicFramePr>
            <a:graphicFrameLocks noGrp="1"/>
          </p:cNvGraphicFramePr>
          <p:nvPr>
            <p:extLst>
              <p:ext uri="{D42A27DB-BD31-4B8C-83A1-F6EECF244321}">
                <p14:modId xmlns:p14="http://schemas.microsoft.com/office/powerpoint/2010/main" val="2604556406"/>
              </p:ext>
            </p:extLst>
          </p:nvPr>
        </p:nvGraphicFramePr>
        <p:xfrm>
          <a:off x="463013" y="3068711"/>
          <a:ext cx="10974457" cy="2686864"/>
        </p:xfrm>
        <a:graphic>
          <a:graphicData uri="http://schemas.openxmlformats.org/drawingml/2006/table">
            <a:tbl>
              <a:tblPr firstRow="1" firstCol="1" bandRow="1">
                <a:tableStyleId>{B301B821-A1FF-4177-AEE7-76D212191A09}</a:tableStyleId>
              </a:tblPr>
              <a:tblGrid>
                <a:gridCol w="1918290">
                  <a:extLst>
                    <a:ext uri="{9D8B030D-6E8A-4147-A177-3AD203B41FA5}">
                      <a16:colId xmlns:a16="http://schemas.microsoft.com/office/drawing/2014/main" val="922063779"/>
                    </a:ext>
                  </a:extLst>
                </a:gridCol>
                <a:gridCol w="9056167">
                  <a:extLst>
                    <a:ext uri="{9D8B030D-6E8A-4147-A177-3AD203B41FA5}">
                      <a16:colId xmlns:a16="http://schemas.microsoft.com/office/drawing/2014/main" val="1103526573"/>
                    </a:ext>
                  </a:extLst>
                </a:gridCol>
              </a:tblGrid>
              <a:tr h="480516">
                <a:tc>
                  <a:txBody>
                    <a:bodyPr/>
                    <a:lstStyle/>
                    <a:p>
                      <a:pPr algn="l">
                        <a:lnSpc>
                          <a:spcPct val="115000"/>
                        </a:lnSpc>
                        <a:spcAft>
                          <a:spcPts val="800"/>
                        </a:spcAft>
                      </a:pPr>
                      <a:r>
                        <a:rPr lang="en-GB" sz="1600" b="1" dirty="0">
                          <a:solidFill>
                            <a:schemeClr val="bg1"/>
                          </a:solidFill>
                          <a:effectLst/>
                        </a:rPr>
                        <a:t>Category</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tc>
                <a:tc>
                  <a:txBody>
                    <a:bodyPr/>
                    <a:lstStyle/>
                    <a:p>
                      <a:pPr algn="l">
                        <a:lnSpc>
                          <a:spcPct val="115000"/>
                        </a:lnSpc>
                        <a:spcAft>
                          <a:spcPts val="800"/>
                        </a:spcAft>
                      </a:pPr>
                      <a:r>
                        <a:rPr lang="en-GB" sz="1600" b="1" dirty="0">
                          <a:solidFill>
                            <a:schemeClr val="bg1"/>
                          </a:solidFill>
                          <a:effectLst/>
                        </a:rPr>
                        <a:t>Scoring criteria</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tc>
                <a:extLst>
                  <a:ext uri="{0D108BD9-81ED-4DB2-BD59-A6C34878D82A}">
                    <a16:rowId xmlns:a16="http://schemas.microsoft.com/office/drawing/2014/main" val="3691319369"/>
                  </a:ext>
                </a:extLst>
              </a:tr>
              <a:tr h="189294">
                <a:tc>
                  <a:txBody>
                    <a:bodyPr/>
                    <a:lstStyle/>
                    <a:p>
                      <a:pPr algn="l">
                        <a:lnSpc>
                          <a:spcPct val="115000"/>
                        </a:lnSpc>
                        <a:spcAft>
                          <a:spcPts val="800"/>
                        </a:spcAft>
                      </a:pPr>
                      <a:r>
                        <a:rPr lang="en-GB" sz="1600" b="1" dirty="0">
                          <a:solidFill>
                            <a:schemeClr val="tx1"/>
                          </a:solidFill>
                          <a:effectLst/>
                        </a:rPr>
                        <a:t>Project relevance (5%)</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CBD4D1"/>
                    </a:solidFill>
                  </a:tcPr>
                </a:tc>
                <a:tc>
                  <a:txBody>
                    <a:bodyPr/>
                    <a:lstStyle/>
                    <a:p>
                      <a:pPr algn="l">
                        <a:lnSpc>
                          <a:spcPct val="115000"/>
                        </a:lnSpc>
                        <a:spcAft>
                          <a:spcPts val="800"/>
                        </a:spcAft>
                      </a:pPr>
                      <a:r>
                        <a:rPr lang="en-GB" sz="1600" dirty="0">
                          <a:solidFill>
                            <a:srgbClr val="000000"/>
                          </a:solidFill>
                          <a:effectLst/>
                        </a:rPr>
                        <a:t>1. Clarity of the project objectives and relevance to the fund objectives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CBD4D1"/>
                    </a:solidFill>
                  </a:tcPr>
                </a:tc>
                <a:extLst>
                  <a:ext uri="{0D108BD9-81ED-4DB2-BD59-A6C34878D82A}">
                    <a16:rowId xmlns:a16="http://schemas.microsoft.com/office/drawing/2014/main" val="2048796025"/>
                  </a:ext>
                </a:extLst>
              </a:tr>
              <a:tr h="189294">
                <a:tc rowSpan="4">
                  <a:txBody>
                    <a:bodyPr/>
                    <a:lstStyle/>
                    <a:p>
                      <a:pPr algn="l">
                        <a:lnSpc>
                          <a:spcPct val="115000"/>
                        </a:lnSpc>
                        <a:spcAft>
                          <a:spcPts val="800"/>
                        </a:spcAft>
                      </a:pPr>
                      <a:r>
                        <a:rPr lang="en-GB" sz="1600" b="1" dirty="0">
                          <a:solidFill>
                            <a:schemeClr val="tx1"/>
                          </a:solidFill>
                          <a:effectLst/>
                        </a:rPr>
                        <a:t>Technical approach (30%)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tc>
                  <a:txBody>
                    <a:bodyPr/>
                    <a:lstStyle/>
                    <a:p>
                      <a:pPr algn="l">
                        <a:lnSpc>
                          <a:spcPct val="115000"/>
                        </a:lnSpc>
                        <a:spcAft>
                          <a:spcPts val="800"/>
                        </a:spcAft>
                      </a:pPr>
                      <a:r>
                        <a:rPr lang="en-GB" sz="1600" dirty="0">
                          <a:solidFill>
                            <a:srgbClr val="000000"/>
                          </a:solidFill>
                          <a:effectLst/>
                        </a:rPr>
                        <a:t>2. Credibility of the technological approach, clarity of the project data and justification with relevant pilot/demo plant data</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3753234044"/>
                  </a:ext>
                </a:extLst>
              </a:tr>
              <a:tr h="189294">
                <a:tc vMerge="1">
                  <a:txBody>
                    <a:bodyPr/>
                    <a:lstStyle/>
                    <a:p>
                      <a:endParaRPr lang="en-GB"/>
                    </a:p>
                  </a:txBody>
                  <a:tcPr/>
                </a:tc>
                <a:tc>
                  <a:txBody>
                    <a:bodyPr/>
                    <a:lstStyle/>
                    <a:p>
                      <a:pPr algn="l">
                        <a:lnSpc>
                          <a:spcPct val="115000"/>
                        </a:lnSpc>
                        <a:spcAft>
                          <a:spcPts val="800"/>
                        </a:spcAft>
                      </a:pPr>
                      <a:r>
                        <a:rPr lang="en-GB" sz="1600" dirty="0">
                          <a:solidFill>
                            <a:srgbClr val="000000"/>
                          </a:solidFill>
                          <a:effectLst/>
                        </a:rPr>
                        <a:t>3. Level of innovation and progress as a result of the proposed plant</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1128060143"/>
                  </a:ext>
                </a:extLst>
              </a:tr>
              <a:tr h="189294">
                <a:tc vMerge="1">
                  <a:txBody>
                    <a:bodyPr/>
                    <a:lstStyle/>
                    <a:p>
                      <a:endParaRPr lang="en-GB"/>
                    </a:p>
                  </a:txBody>
                  <a:tcPr/>
                </a:tc>
                <a:tc>
                  <a:txBody>
                    <a:bodyPr/>
                    <a:lstStyle/>
                    <a:p>
                      <a:pPr algn="l">
                        <a:lnSpc>
                          <a:spcPct val="115000"/>
                        </a:lnSpc>
                        <a:spcAft>
                          <a:spcPts val="800"/>
                        </a:spcAft>
                      </a:pPr>
                      <a:r>
                        <a:rPr lang="en-GB" sz="1600" dirty="0">
                          <a:solidFill>
                            <a:srgbClr val="000000"/>
                          </a:solidFill>
                          <a:effectLst/>
                        </a:rPr>
                        <a:t>4. Level of progression of the fuel pathway through ASTM certification process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1501585115"/>
                  </a:ext>
                </a:extLst>
              </a:tr>
              <a:tr h="189294">
                <a:tc vMerge="1">
                  <a:txBody>
                    <a:bodyPr/>
                    <a:lstStyle/>
                    <a:p>
                      <a:endParaRPr lang="en-GB"/>
                    </a:p>
                  </a:txBody>
                  <a:tcPr/>
                </a:tc>
                <a:tc>
                  <a:txBody>
                    <a:bodyPr/>
                    <a:lstStyle/>
                    <a:p>
                      <a:pPr algn="l">
                        <a:lnSpc>
                          <a:spcPct val="115000"/>
                        </a:lnSpc>
                        <a:spcAft>
                          <a:spcPts val="800"/>
                        </a:spcAft>
                      </a:pPr>
                      <a:r>
                        <a:rPr lang="en-GB" sz="1600" dirty="0">
                          <a:solidFill>
                            <a:srgbClr val="000000"/>
                          </a:solidFill>
                          <a:effectLst/>
                        </a:rPr>
                        <a:t>5. Level &amp; evidence of fuel GHG emissions from the proposed plant (and expected fuel GHG emissions at commercial scale if different)</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2357348180"/>
                  </a:ext>
                </a:extLst>
              </a:tr>
            </a:tbl>
          </a:graphicData>
        </a:graphic>
      </p:graphicFrame>
      <p:pic>
        <p:nvPicPr>
          <p:cNvPr id="7" name="Picture 6">
            <a:extLst>
              <a:ext uri="{FF2B5EF4-FFF2-40B4-BE49-F238E27FC236}">
                <a16:creationId xmlns:a16="http://schemas.microsoft.com/office/drawing/2014/main" id="{67491D24-07FD-8815-5F3C-DEDEBF6E713E}"/>
              </a:ext>
            </a:extLst>
          </p:cNvPr>
          <p:cNvPicPr>
            <a:picLocks noChangeAspect="1"/>
          </p:cNvPicPr>
          <p:nvPr/>
        </p:nvPicPr>
        <p:blipFill>
          <a:blip r:embed="rId4"/>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3979229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861B-A2E2-44CC-8898-4202BF371DB2}"/>
              </a:ext>
            </a:extLst>
          </p:cNvPr>
          <p:cNvSpPr>
            <a:spLocks noGrp="1"/>
          </p:cNvSpPr>
          <p:nvPr>
            <p:ph type="title"/>
          </p:nvPr>
        </p:nvSpPr>
        <p:spPr/>
        <p:txBody>
          <a:bodyPr/>
          <a:lstStyle/>
          <a:p>
            <a:r>
              <a:rPr lang="en-GB" dirty="0"/>
              <a:t>Scoring process for eligible projects</a:t>
            </a:r>
          </a:p>
        </p:txBody>
      </p:sp>
      <p:sp>
        <p:nvSpPr>
          <p:cNvPr id="15" name="Content Placeholder 14">
            <a:extLst>
              <a:ext uri="{FF2B5EF4-FFF2-40B4-BE49-F238E27FC236}">
                <a16:creationId xmlns:a16="http://schemas.microsoft.com/office/drawing/2014/main" id="{64F9D45E-17C3-8BB4-757D-46984DFD2090}"/>
              </a:ext>
            </a:extLst>
          </p:cNvPr>
          <p:cNvSpPr>
            <a:spLocks noGrp="1"/>
          </p:cNvSpPr>
          <p:nvPr>
            <p:ph idx="1"/>
          </p:nvPr>
        </p:nvSpPr>
        <p:spPr>
          <a:xfrm>
            <a:off x="495303" y="1331008"/>
            <a:ext cx="10868022" cy="3888695"/>
          </a:xfrm>
        </p:spPr>
        <p:txBody>
          <a:bodyPr/>
          <a:lstStyle/>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C98EB386-DB54-4132-BDA7-FF844CAE3688}"/>
              </a:ext>
            </a:extLst>
          </p:cNvPr>
          <p:cNvSpPr>
            <a:spLocks noGrp="1"/>
          </p:cNvSpPr>
          <p:nvPr>
            <p:ph type="ftr" sz="quarter" idx="11"/>
          </p:nvPr>
        </p:nvSpPr>
        <p:spPr>
          <a:xfrm>
            <a:off x="3543506" y="6370475"/>
            <a:ext cx="5104988" cy="180908"/>
          </a:xfrm>
        </p:spPr>
        <p:txBody>
          <a:bodyPr lIns="91440" tIns="45720" rIns="91440" bIns="45720" anchor="t"/>
          <a:lstStyle/>
          <a:p>
            <a:pPr algn="ctr"/>
            <a:r>
              <a:rPr lang="en-GB"/>
              <a:t>Advanced Fuels Fund launch event (second window) – 19th</a:t>
            </a:r>
            <a:r>
              <a:rPr lang="en-GB" dirty="0"/>
              <a:t> April 2023</a:t>
            </a:r>
          </a:p>
        </p:txBody>
      </p:sp>
      <p:graphicFrame>
        <p:nvGraphicFramePr>
          <p:cNvPr id="9" name="Table 8">
            <a:extLst>
              <a:ext uri="{FF2B5EF4-FFF2-40B4-BE49-F238E27FC236}">
                <a16:creationId xmlns:a16="http://schemas.microsoft.com/office/drawing/2014/main" id="{21596802-0048-91DE-7619-D00EA0F79D45}"/>
              </a:ext>
            </a:extLst>
          </p:cNvPr>
          <p:cNvGraphicFramePr>
            <a:graphicFrameLocks noGrp="1"/>
          </p:cNvGraphicFramePr>
          <p:nvPr>
            <p:extLst>
              <p:ext uri="{D42A27DB-BD31-4B8C-83A1-F6EECF244321}">
                <p14:modId xmlns:p14="http://schemas.microsoft.com/office/powerpoint/2010/main" val="2049804716"/>
              </p:ext>
            </p:extLst>
          </p:nvPr>
        </p:nvGraphicFramePr>
        <p:xfrm>
          <a:off x="495301" y="1127108"/>
          <a:ext cx="10974457" cy="4296493"/>
        </p:xfrm>
        <a:graphic>
          <a:graphicData uri="http://schemas.openxmlformats.org/drawingml/2006/table">
            <a:tbl>
              <a:tblPr firstRow="1" firstCol="1" bandRow="1">
                <a:tableStyleId>{B301B821-A1FF-4177-AEE7-76D212191A09}</a:tableStyleId>
              </a:tblPr>
              <a:tblGrid>
                <a:gridCol w="1750944">
                  <a:extLst>
                    <a:ext uri="{9D8B030D-6E8A-4147-A177-3AD203B41FA5}">
                      <a16:colId xmlns:a16="http://schemas.microsoft.com/office/drawing/2014/main" val="922063779"/>
                    </a:ext>
                  </a:extLst>
                </a:gridCol>
                <a:gridCol w="9223513">
                  <a:extLst>
                    <a:ext uri="{9D8B030D-6E8A-4147-A177-3AD203B41FA5}">
                      <a16:colId xmlns:a16="http://schemas.microsoft.com/office/drawing/2014/main" val="1103526573"/>
                    </a:ext>
                  </a:extLst>
                </a:gridCol>
              </a:tblGrid>
              <a:tr h="444629">
                <a:tc>
                  <a:txBody>
                    <a:bodyPr/>
                    <a:lstStyle/>
                    <a:p>
                      <a:pPr algn="l">
                        <a:lnSpc>
                          <a:spcPct val="115000"/>
                        </a:lnSpc>
                        <a:spcAft>
                          <a:spcPts val="800"/>
                        </a:spcAft>
                      </a:pPr>
                      <a:r>
                        <a:rPr lang="en-GB" sz="1600" b="1" dirty="0">
                          <a:solidFill>
                            <a:schemeClr val="bg1"/>
                          </a:solidFill>
                          <a:effectLst/>
                        </a:rPr>
                        <a:t>Category</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tc>
                <a:tc>
                  <a:txBody>
                    <a:bodyPr/>
                    <a:lstStyle/>
                    <a:p>
                      <a:pPr algn="l">
                        <a:lnSpc>
                          <a:spcPct val="115000"/>
                        </a:lnSpc>
                        <a:spcAft>
                          <a:spcPts val="800"/>
                        </a:spcAft>
                      </a:pPr>
                      <a:r>
                        <a:rPr lang="en-GB" sz="1600" b="1" dirty="0">
                          <a:solidFill>
                            <a:schemeClr val="bg1"/>
                          </a:solidFill>
                          <a:effectLst/>
                        </a:rPr>
                        <a:t>Scoring criteria</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tc>
                <a:extLst>
                  <a:ext uri="{0D108BD9-81ED-4DB2-BD59-A6C34878D82A}">
                    <a16:rowId xmlns:a16="http://schemas.microsoft.com/office/drawing/2014/main" val="3691319369"/>
                  </a:ext>
                </a:extLst>
              </a:tr>
              <a:tr h="189294">
                <a:tc rowSpan="3">
                  <a:txBody>
                    <a:bodyPr/>
                    <a:lstStyle/>
                    <a:p>
                      <a:pPr algn="l">
                        <a:lnSpc>
                          <a:spcPct val="115000"/>
                        </a:lnSpc>
                        <a:spcAft>
                          <a:spcPts val="800"/>
                        </a:spcAft>
                      </a:pPr>
                      <a:r>
                        <a:rPr lang="en-GB" sz="1600" b="1" dirty="0">
                          <a:solidFill>
                            <a:schemeClr val="tx1"/>
                          </a:solidFill>
                          <a:effectLst/>
                        </a:rPr>
                        <a:t>Commercial approach (20%)</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CBD4D1"/>
                    </a:solidFill>
                  </a:tcPr>
                </a:tc>
                <a:tc>
                  <a:txBody>
                    <a:bodyPr/>
                    <a:lstStyle/>
                    <a:p>
                      <a:pPr algn="l">
                        <a:lnSpc>
                          <a:spcPct val="115000"/>
                        </a:lnSpc>
                        <a:spcAft>
                          <a:spcPts val="800"/>
                        </a:spcAft>
                      </a:pPr>
                      <a:r>
                        <a:rPr lang="en-GB" sz="1600" dirty="0">
                          <a:solidFill>
                            <a:schemeClr val="tx1"/>
                          </a:solidFill>
                          <a:effectLst/>
                        </a:rPr>
                        <a:t>6. Level of progression towards construction of a FOAK commercial plant as a result of the funded activities*</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CBD4D1"/>
                    </a:solidFill>
                  </a:tcPr>
                </a:tc>
                <a:extLst>
                  <a:ext uri="{0D108BD9-81ED-4DB2-BD59-A6C34878D82A}">
                    <a16:rowId xmlns:a16="http://schemas.microsoft.com/office/drawing/2014/main" val="766610765"/>
                  </a:ext>
                </a:extLst>
              </a:tr>
              <a:tr h="189294">
                <a:tc vMerge="1">
                  <a:txBody>
                    <a:bodyPr/>
                    <a:lstStyle/>
                    <a:p>
                      <a:endParaRPr lang="en-GB"/>
                    </a:p>
                  </a:txBody>
                  <a:tcPr/>
                </a:tc>
                <a:tc>
                  <a:txBody>
                    <a:bodyPr/>
                    <a:lstStyle/>
                    <a:p>
                      <a:pPr algn="l">
                        <a:lnSpc>
                          <a:spcPct val="115000"/>
                        </a:lnSpc>
                        <a:spcAft>
                          <a:spcPts val="800"/>
                        </a:spcAft>
                      </a:pPr>
                      <a:r>
                        <a:rPr lang="en-GB" sz="1600" dirty="0">
                          <a:solidFill>
                            <a:schemeClr val="tx1"/>
                          </a:solidFill>
                          <a:effectLst/>
                        </a:rPr>
                        <a:t>7. Potential &amp; case for economic benefits of the proposed plant during construction &amp; operation, incl. costs, revenues &amp; jobs created</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CBD4D1"/>
                    </a:solidFill>
                  </a:tcPr>
                </a:tc>
                <a:extLst>
                  <a:ext uri="{0D108BD9-81ED-4DB2-BD59-A6C34878D82A}">
                    <a16:rowId xmlns:a16="http://schemas.microsoft.com/office/drawing/2014/main" val="649642511"/>
                  </a:ext>
                </a:extLst>
              </a:tr>
              <a:tr h="189294">
                <a:tc vMerge="1">
                  <a:txBody>
                    <a:bodyPr/>
                    <a:lstStyle/>
                    <a:p>
                      <a:endParaRPr lang="en-GB"/>
                    </a:p>
                  </a:txBody>
                  <a:tcPr/>
                </a:tc>
                <a:tc>
                  <a:txBody>
                    <a:bodyPr/>
                    <a:lstStyle/>
                    <a:p>
                      <a:pPr algn="l">
                        <a:lnSpc>
                          <a:spcPct val="115000"/>
                        </a:lnSpc>
                        <a:spcAft>
                          <a:spcPts val="800"/>
                        </a:spcAft>
                      </a:pPr>
                      <a:r>
                        <a:rPr lang="en-GB" sz="1600" dirty="0">
                          <a:solidFill>
                            <a:schemeClr val="tx1"/>
                          </a:solidFill>
                          <a:effectLst/>
                        </a:rPr>
                        <a:t>8. Potential and case for benefits of future deployment of the technology within the UK, and benefits from export markets</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CBD4D1"/>
                    </a:solidFill>
                  </a:tcPr>
                </a:tc>
                <a:extLst>
                  <a:ext uri="{0D108BD9-81ED-4DB2-BD59-A6C34878D82A}">
                    <a16:rowId xmlns:a16="http://schemas.microsoft.com/office/drawing/2014/main" val="1753036461"/>
                  </a:ext>
                </a:extLst>
              </a:tr>
              <a:tr h="189294">
                <a:tc rowSpan="7">
                  <a:txBody>
                    <a:bodyPr/>
                    <a:lstStyle/>
                    <a:p>
                      <a:pPr algn="l">
                        <a:lnSpc>
                          <a:spcPct val="115000"/>
                        </a:lnSpc>
                        <a:spcAft>
                          <a:spcPts val="800"/>
                        </a:spcAft>
                      </a:pPr>
                      <a:r>
                        <a:rPr lang="en-GB" sz="1600" b="1" dirty="0">
                          <a:solidFill>
                            <a:schemeClr val="tx1"/>
                          </a:solidFill>
                          <a:effectLst/>
                        </a:rPr>
                        <a:t>Project Implementation (45%)</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tc>
                  <a:txBody>
                    <a:bodyPr/>
                    <a:lstStyle/>
                    <a:p>
                      <a:pPr algn="l">
                        <a:lnSpc>
                          <a:spcPct val="115000"/>
                        </a:lnSpc>
                        <a:spcAft>
                          <a:spcPts val="800"/>
                        </a:spcAft>
                      </a:pPr>
                      <a:r>
                        <a:rPr lang="en-GB" sz="1600" dirty="0">
                          <a:solidFill>
                            <a:srgbClr val="000000"/>
                          </a:solidFill>
                          <a:effectLst/>
                        </a:rPr>
                        <a:t>9. Credibility of current status of the project and readiness to proceed with funded activities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795378590"/>
                  </a:ext>
                </a:extLst>
              </a:tr>
              <a:tr h="189294">
                <a:tc vMerge="1">
                  <a:txBody>
                    <a:bodyPr/>
                    <a:lstStyle/>
                    <a:p>
                      <a:endParaRPr lang="en-GB"/>
                    </a:p>
                  </a:txBody>
                  <a:tcPr/>
                </a:tc>
                <a:tc>
                  <a:txBody>
                    <a:bodyPr/>
                    <a:lstStyle/>
                    <a:p>
                      <a:pPr algn="l">
                        <a:lnSpc>
                          <a:spcPct val="115000"/>
                        </a:lnSpc>
                        <a:spcAft>
                          <a:spcPts val="800"/>
                        </a:spcAft>
                      </a:pPr>
                      <a:r>
                        <a:rPr lang="en-GB" sz="1600" dirty="0">
                          <a:solidFill>
                            <a:schemeClr val="tx1"/>
                          </a:solidFill>
                          <a:effectLst/>
                        </a:rPr>
                        <a:t>10. Confidence in skills and experience of the project team</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1010613963"/>
                  </a:ext>
                </a:extLst>
              </a:tr>
              <a:tr h="189294">
                <a:tc vMerge="1">
                  <a:txBody>
                    <a:bodyPr/>
                    <a:lstStyle/>
                    <a:p>
                      <a:endParaRPr lang="en-GB"/>
                    </a:p>
                  </a:txBody>
                  <a:tcPr/>
                </a:tc>
                <a:tc>
                  <a:txBody>
                    <a:bodyPr/>
                    <a:lstStyle/>
                    <a:p>
                      <a:pPr algn="l">
                        <a:lnSpc>
                          <a:spcPct val="115000"/>
                        </a:lnSpc>
                        <a:spcAft>
                          <a:spcPts val="800"/>
                        </a:spcAft>
                      </a:pPr>
                      <a:r>
                        <a:rPr lang="en-GB" sz="1600" dirty="0">
                          <a:solidFill>
                            <a:schemeClr val="tx1"/>
                          </a:solidFill>
                          <a:effectLst/>
                        </a:rPr>
                        <a:t>11. Appropriateness of project management and governance structure and partners roles</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1416621712"/>
                  </a:ext>
                </a:extLst>
              </a:tr>
              <a:tr h="189294">
                <a:tc vMerge="1">
                  <a:txBody>
                    <a:bodyPr/>
                    <a:lstStyle/>
                    <a:p>
                      <a:endParaRPr lang="en-GB"/>
                    </a:p>
                  </a:txBody>
                  <a:tcPr/>
                </a:tc>
                <a:tc>
                  <a:txBody>
                    <a:bodyPr/>
                    <a:lstStyle/>
                    <a:p>
                      <a:pPr algn="l">
                        <a:lnSpc>
                          <a:spcPct val="115000"/>
                        </a:lnSpc>
                        <a:spcAft>
                          <a:spcPts val="800"/>
                        </a:spcAft>
                      </a:pPr>
                      <a:r>
                        <a:rPr lang="en-GB" sz="1600" dirty="0">
                          <a:solidFill>
                            <a:schemeClr val="tx1"/>
                          </a:solidFill>
                          <a:effectLst/>
                        </a:rPr>
                        <a:t>12. Appropriateness and credibility of the project work plan</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960589176"/>
                  </a:ext>
                </a:extLst>
              </a:tr>
              <a:tr h="189294">
                <a:tc vMerge="1">
                  <a:txBody>
                    <a:bodyPr/>
                    <a:lstStyle/>
                    <a:p>
                      <a:endParaRPr lang="en-GB"/>
                    </a:p>
                  </a:txBody>
                  <a:tcPr/>
                </a:tc>
                <a:tc>
                  <a:txBody>
                    <a:bodyPr/>
                    <a:lstStyle/>
                    <a:p>
                      <a:pPr algn="l">
                        <a:lnSpc>
                          <a:spcPct val="115000"/>
                        </a:lnSpc>
                        <a:spcAft>
                          <a:spcPts val="800"/>
                        </a:spcAft>
                      </a:pPr>
                      <a:r>
                        <a:rPr lang="en-GB" sz="1600" dirty="0">
                          <a:solidFill>
                            <a:schemeClr val="tx1"/>
                          </a:solidFill>
                          <a:effectLst/>
                        </a:rPr>
                        <a:t>13. Detailed understanding of the project risks and their management</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2792511077"/>
                  </a:ext>
                </a:extLst>
              </a:tr>
              <a:tr h="189294">
                <a:tc vMerge="1">
                  <a:txBody>
                    <a:bodyPr/>
                    <a:lstStyle/>
                    <a:p>
                      <a:endParaRPr lang="en-GB"/>
                    </a:p>
                  </a:txBody>
                  <a:tcPr/>
                </a:tc>
                <a:tc>
                  <a:txBody>
                    <a:bodyPr/>
                    <a:lstStyle/>
                    <a:p>
                      <a:pPr algn="l">
                        <a:lnSpc>
                          <a:spcPct val="115000"/>
                        </a:lnSpc>
                        <a:spcAft>
                          <a:spcPts val="800"/>
                        </a:spcAft>
                      </a:pPr>
                      <a:r>
                        <a:rPr lang="en-GB" sz="1600" dirty="0">
                          <a:solidFill>
                            <a:schemeClr val="tx1"/>
                          </a:solidFill>
                          <a:effectLst/>
                        </a:rPr>
                        <a:t>14. Credibility of detailed project costing for the funded activities</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1054463169"/>
                  </a:ext>
                </a:extLst>
              </a:tr>
              <a:tr h="189294">
                <a:tc vMerge="1">
                  <a:txBody>
                    <a:bodyPr/>
                    <a:lstStyle/>
                    <a:p>
                      <a:endParaRPr lang="en-GB"/>
                    </a:p>
                  </a:txBody>
                  <a:tcPr/>
                </a:tc>
                <a:tc>
                  <a:txBody>
                    <a:bodyPr/>
                    <a:lstStyle/>
                    <a:p>
                      <a:pPr algn="l">
                        <a:lnSpc>
                          <a:spcPct val="115000"/>
                        </a:lnSpc>
                        <a:spcAft>
                          <a:spcPts val="800"/>
                        </a:spcAft>
                      </a:pPr>
                      <a:r>
                        <a:rPr lang="en-GB" sz="1600" dirty="0">
                          <a:solidFill>
                            <a:schemeClr val="tx1"/>
                          </a:solidFill>
                          <a:effectLst/>
                        </a:rPr>
                        <a:t>15. Strength of case for DfT funding, including level of match funding leveraged* and status of securing funding</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784" marR="31784" marT="8240" marB="8240" anchor="ctr">
                    <a:solidFill>
                      <a:srgbClr val="E7EBE9"/>
                    </a:solidFill>
                  </a:tcPr>
                </a:tc>
                <a:extLst>
                  <a:ext uri="{0D108BD9-81ED-4DB2-BD59-A6C34878D82A}">
                    <a16:rowId xmlns:a16="http://schemas.microsoft.com/office/drawing/2014/main" val="3811057487"/>
                  </a:ext>
                </a:extLst>
              </a:tr>
            </a:tbl>
          </a:graphicData>
        </a:graphic>
      </p:graphicFrame>
      <p:sp>
        <p:nvSpPr>
          <p:cNvPr id="16" name="TextBox 15">
            <a:extLst>
              <a:ext uri="{FF2B5EF4-FFF2-40B4-BE49-F238E27FC236}">
                <a16:creationId xmlns:a16="http://schemas.microsoft.com/office/drawing/2014/main" id="{1AB84CAD-47C0-F44B-B875-597C45189292}"/>
              </a:ext>
            </a:extLst>
          </p:cNvPr>
          <p:cNvSpPr txBox="1"/>
          <p:nvPr/>
        </p:nvSpPr>
        <p:spPr>
          <a:xfrm>
            <a:off x="495301" y="5474826"/>
            <a:ext cx="108160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61616"/>
                </a:solidFill>
                <a:effectLst/>
                <a:uLnTx/>
                <a:uFillTx/>
                <a:latin typeface="Arial"/>
                <a:ea typeface="+mn-ea"/>
                <a:cs typeface="+mn-cs"/>
              </a:rPr>
              <a:t>*Multipliers (between 50%-100%) are applied to the scores for these two criteria to prioritise projects to commercial scale construction and with more match funding</a:t>
            </a:r>
          </a:p>
        </p:txBody>
      </p:sp>
      <p:pic>
        <p:nvPicPr>
          <p:cNvPr id="7" name="Picture 6">
            <a:extLst>
              <a:ext uri="{FF2B5EF4-FFF2-40B4-BE49-F238E27FC236}">
                <a16:creationId xmlns:a16="http://schemas.microsoft.com/office/drawing/2014/main" id="{67491D24-07FD-8815-5F3C-DEDEBF6E713E}"/>
              </a:ext>
            </a:extLst>
          </p:cNvPr>
          <p:cNvPicPr>
            <a:picLocks noChangeAspect="1"/>
          </p:cNvPicPr>
          <p:nvPr/>
        </p:nvPicPr>
        <p:blipFill>
          <a:blip r:embed="rId4"/>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375545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AADA-C318-4272-8745-DB370FCFB5F9}"/>
              </a:ext>
            </a:extLst>
          </p:cNvPr>
          <p:cNvSpPr>
            <a:spLocks noGrp="1"/>
          </p:cNvSpPr>
          <p:nvPr>
            <p:ph type="title"/>
          </p:nvPr>
        </p:nvSpPr>
        <p:spPr>
          <a:xfrm>
            <a:off x="495301" y="325971"/>
            <a:ext cx="11216216" cy="1250421"/>
          </a:xfrm>
        </p:spPr>
        <p:txBody>
          <a:bodyPr vert="horz" lIns="0" tIns="0" rIns="0" bIns="0" rtlCol="0" anchor="t" anchorCtr="0">
            <a:normAutofit/>
          </a:bodyPr>
          <a:lstStyle/>
          <a:p>
            <a:r>
              <a:rPr lang="en-GB" dirty="0"/>
              <a:t>Introductions &amp; Agenda</a:t>
            </a:r>
          </a:p>
        </p:txBody>
      </p:sp>
      <p:sp>
        <p:nvSpPr>
          <p:cNvPr id="7" name="Content Placeholder 2">
            <a:extLst>
              <a:ext uri="{FF2B5EF4-FFF2-40B4-BE49-F238E27FC236}">
                <a16:creationId xmlns:a16="http://schemas.microsoft.com/office/drawing/2014/main" id="{3558568C-6FBD-4E5F-BC61-850DC8B7604A}"/>
              </a:ext>
            </a:extLst>
          </p:cNvPr>
          <p:cNvSpPr txBox="1">
            <a:spLocks/>
          </p:cNvSpPr>
          <p:nvPr/>
        </p:nvSpPr>
        <p:spPr>
          <a:xfrm>
            <a:off x="494403" y="1482365"/>
            <a:ext cx="3903978" cy="3879745"/>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0"/>
              </a:spcBef>
              <a:spcAft>
                <a:spcPts val="600"/>
              </a:spcAft>
              <a:buSzPct val="110000"/>
              <a:buFont typeface="Arial" panose="020B0604020202020204" pitchFamily="34" charset="0"/>
              <a:buChar char="•"/>
              <a:defRPr sz="1800" b="1" kern="1200">
                <a:solidFill>
                  <a:srgbClr val="006AB0"/>
                </a:solidFill>
                <a:latin typeface="+mn-lt"/>
                <a:ea typeface="+mn-ea"/>
                <a:cs typeface="+mn-cs"/>
              </a:defRPr>
            </a:lvl1pPr>
            <a:lvl2pPr marL="230400" indent="-23040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627063" indent="-381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862013" indent="-234950" algn="l" defTabSz="914400" rtl="0" eaLnBrk="1" latinLnBrk="0" hangingPunct="1">
              <a:lnSpc>
                <a:spcPct val="9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4pPr>
            <a:lvl5pPr marL="1260475" indent="-398463"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3">
                    <a:lumMod val="50000"/>
                  </a:schemeClr>
                </a:solidFill>
              </a:rPr>
              <a:t>Key persons:</a:t>
            </a:r>
            <a:endParaRPr lang="en-GB">
              <a:solidFill>
                <a:schemeClr val="accent3">
                  <a:lumMod val="50000"/>
                </a:schemeClr>
              </a:solidFill>
              <a:cs typeface="Arial"/>
            </a:endParaRPr>
          </a:p>
          <a:p>
            <a:pPr marL="0" indent="0">
              <a:buFont typeface="Arial" panose="020B0604020202020204" pitchFamily="34" charset="0"/>
              <a:buNone/>
            </a:pPr>
            <a:endParaRPr lang="en-GB" sz="1600" dirty="0">
              <a:solidFill>
                <a:schemeClr val="accent3">
                  <a:lumMod val="50000"/>
                </a:schemeClr>
              </a:solidFill>
              <a:cs typeface="Arial"/>
            </a:endParaRPr>
          </a:p>
          <a:p>
            <a:pPr marL="0" indent="0">
              <a:buNone/>
            </a:pPr>
            <a:r>
              <a:rPr lang="en-GB" sz="1600" dirty="0">
                <a:solidFill>
                  <a:schemeClr val="accent3">
                    <a:lumMod val="50000"/>
                  </a:schemeClr>
                </a:solidFill>
              </a:rPr>
              <a:t>Naima Jama, </a:t>
            </a:r>
            <a:r>
              <a:rPr lang="en-GB" sz="1600" b="0" dirty="0">
                <a:solidFill>
                  <a:schemeClr val="accent3">
                    <a:lumMod val="50000"/>
                  </a:schemeClr>
                </a:solidFill>
              </a:rPr>
              <a:t>Advanced Fuels Programme Manager, </a:t>
            </a:r>
            <a:r>
              <a:rPr lang="en-GB" sz="1600" dirty="0">
                <a:solidFill>
                  <a:schemeClr val="accent3">
                    <a:lumMod val="50000"/>
                  </a:schemeClr>
                </a:solidFill>
              </a:rPr>
              <a:t>DfT</a:t>
            </a:r>
            <a:endParaRPr lang="en-GB" sz="1600" dirty="0">
              <a:solidFill>
                <a:schemeClr val="accent3">
                  <a:lumMod val="50000"/>
                </a:schemeClr>
              </a:solidFill>
              <a:cs typeface="Arial"/>
            </a:endParaRPr>
          </a:p>
          <a:p>
            <a:pPr marL="0" indent="0">
              <a:buFont typeface="Arial" panose="020B0604020202020204" pitchFamily="34" charset="0"/>
              <a:buNone/>
            </a:pPr>
            <a:r>
              <a:rPr lang="en-GB" sz="1600" dirty="0">
                <a:solidFill>
                  <a:schemeClr val="accent3">
                    <a:lumMod val="50000"/>
                  </a:schemeClr>
                </a:solidFill>
              </a:rPr>
              <a:t>Elliot Spindler, </a:t>
            </a:r>
            <a:r>
              <a:rPr lang="en-GB" sz="1600" b="0" dirty="0">
                <a:solidFill>
                  <a:schemeClr val="accent3">
                    <a:lumMod val="50000"/>
                  </a:schemeClr>
                </a:solidFill>
              </a:rPr>
              <a:t>Head of Advanced Fuels Funding Programmes,</a:t>
            </a:r>
            <a:r>
              <a:rPr lang="en-GB" sz="1600" dirty="0">
                <a:solidFill>
                  <a:schemeClr val="accent3">
                    <a:lumMod val="50000"/>
                  </a:schemeClr>
                </a:solidFill>
              </a:rPr>
              <a:t> DfT		</a:t>
            </a:r>
            <a:endParaRPr lang="en-GB" sz="1600" dirty="0">
              <a:solidFill>
                <a:schemeClr val="accent3">
                  <a:lumMod val="50000"/>
                </a:schemeClr>
              </a:solidFill>
              <a:cs typeface="Arial"/>
            </a:endParaRPr>
          </a:p>
          <a:p>
            <a:pPr marL="0" indent="0">
              <a:buFont typeface="Arial" panose="020B0604020202020204" pitchFamily="34" charset="0"/>
              <a:buNone/>
            </a:pPr>
            <a:r>
              <a:rPr lang="en-GB" sz="1600" dirty="0">
                <a:solidFill>
                  <a:schemeClr val="accent3">
                    <a:lumMod val="50000"/>
                  </a:schemeClr>
                </a:solidFill>
              </a:rPr>
              <a:t>Kate Thompson, </a:t>
            </a:r>
            <a:r>
              <a:rPr lang="en-GB" sz="1600" b="0" dirty="0">
                <a:solidFill>
                  <a:schemeClr val="accent3">
                    <a:lumMod val="50000"/>
                  </a:schemeClr>
                </a:solidFill>
              </a:rPr>
              <a:t>Project Manager, </a:t>
            </a:r>
            <a:r>
              <a:rPr lang="en-GB" sz="1600" dirty="0">
                <a:solidFill>
                  <a:schemeClr val="accent3">
                    <a:lumMod val="50000"/>
                  </a:schemeClr>
                </a:solidFill>
              </a:rPr>
              <a:t>Ricardo</a:t>
            </a:r>
            <a:endParaRPr lang="en-GB" sz="1600" dirty="0">
              <a:solidFill>
                <a:schemeClr val="accent3">
                  <a:lumMod val="50000"/>
                </a:schemeClr>
              </a:solidFill>
              <a:cs typeface="Arial"/>
            </a:endParaRPr>
          </a:p>
          <a:p>
            <a:pPr marL="0" indent="0">
              <a:buFont typeface="Arial" panose="020B0604020202020204" pitchFamily="34" charset="0"/>
              <a:buNone/>
            </a:pPr>
            <a:r>
              <a:rPr lang="en-GB" sz="1600" dirty="0">
                <a:solidFill>
                  <a:schemeClr val="accent3">
                    <a:lumMod val="50000"/>
                  </a:schemeClr>
                </a:solidFill>
              </a:rPr>
              <a:t>Alexandra Humphris-Bach, </a:t>
            </a:r>
            <a:r>
              <a:rPr lang="en-GB" sz="1600" b="0" dirty="0">
                <a:solidFill>
                  <a:schemeClr val="accent3">
                    <a:lumMod val="50000"/>
                  </a:schemeClr>
                </a:solidFill>
              </a:rPr>
              <a:t>Project Director,</a:t>
            </a:r>
            <a:r>
              <a:rPr lang="en-GB" sz="1600" dirty="0">
                <a:solidFill>
                  <a:schemeClr val="accent3">
                    <a:lumMod val="50000"/>
                  </a:schemeClr>
                </a:solidFill>
              </a:rPr>
              <a:t> Ricardo</a:t>
            </a:r>
            <a:endParaRPr lang="en-GB" sz="1600" dirty="0">
              <a:solidFill>
                <a:schemeClr val="accent3">
                  <a:lumMod val="50000"/>
                </a:schemeClr>
              </a:solidFill>
              <a:cs typeface="Arial"/>
            </a:endParaRPr>
          </a:p>
          <a:p>
            <a:pPr marL="0" indent="0">
              <a:buFont typeface="Arial" panose="020B0604020202020204" pitchFamily="34" charset="0"/>
              <a:buNone/>
            </a:pPr>
            <a:r>
              <a:rPr lang="en-GB" sz="1600" dirty="0">
                <a:solidFill>
                  <a:schemeClr val="accent3">
                    <a:lumMod val="50000"/>
                  </a:schemeClr>
                </a:solidFill>
              </a:rPr>
              <a:t>Richard Taylor, </a:t>
            </a:r>
            <a:r>
              <a:rPr lang="en-GB" sz="1600" b="0" dirty="0">
                <a:solidFill>
                  <a:schemeClr val="accent3">
                    <a:lumMod val="50000"/>
                  </a:schemeClr>
                </a:solidFill>
              </a:rPr>
              <a:t>Technical &amp; GHG Lead, </a:t>
            </a:r>
            <a:r>
              <a:rPr lang="en-GB" sz="1600" dirty="0">
                <a:solidFill>
                  <a:schemeClr val="accent3">
                    <a:lumMod val="50000"/>
                  </a:schemeClr>
                </a:solidFill>
              </a:rPr>
              <a:t>E4tech</a:t>
            </a:r>
            <a:endParaRPr lang="en-GB" sz="1600" dirty="0">
              <a:solidFill>
                <a:schemeClr val="accent3">
                  <a:lumMod val="50000"/>
                </a:schemeClr>
              </a:solidFill>
              <a:cs typeface="Arial"/>
            </a:endParaRPr>
          </a:p>
          <a:p>
            <a:pPr marL="0" indent="0">
              <a:buFont typeface="Arial" panose="020B0604020202020204" pitchFamily="34" charset="0"/>
              <a:buNone/>
            </a:pPr>
            <a:r>
              <a:rPr lang="en-GB" sz="1600" dirty="0" err="1">
                <a:solidFill>
                  <a:schemeClr val="accent3">
                    <a:lumMod val="50000"/>
                  </a:schemeClr>
                </a:solidFill>
              </a:rPr>
              <a:t>Ausilio</a:t>
            </a:r>
            <a:r>
              <a:rPr lang="en-GB" sz="1600" dirty="0">
                <a:solidFill>
                  <a:schemeClr val="accent3">
                    <a:lumMod val="50000"/>
                  </a:schemeClr>
                </a:solidFill>
              </a:rPr>
              <a:t> </a:t>
            </a:r>
            <a:r>
              <a:rPr lang="en-GB" sz="1600" dirty="0" err="1">
                <a:solidFill>
                  <a:schemeClr val="accent3">
                    <a:lumMod val="50000"/>
                  </a:schemeClr>
                </a:solidFill>
              </a:rPr>
              <a:t>Bauen</a:t>
            </a:r>
            <a:r>
              <a:rPr lang="en-GB" sz="1600" dirty="0">
                <a:solidFill>
                  <a:schemeClr val="accent3">
                    <a:lumMod val="50000"/>
                  </a:schemeClr>
                </a:solidFill>
              </a:rPr>
              <a:t>, </a:t>
            </a:r>
            <a:r>
              <a:rPr lang="en-GB" sz="1600" b="0" dirty="0">
                <a:solidFill>
                  <a:schemeClr val="accent3">
                    <a:lumMod val="50000"/>
                  </a:schemeClr>
                </a:solidFill>
              </a:rPr>
              <a:t>Technical Director, </a:t>
            </a:r>
            <a:r>
              <a:rPr lang="en-GB" sz="1600" dirty="0">
                <a:solidFill>
                  <a:schemeClr val="accent3">
                    <a:lumMod val="50000"/>
                  </a:schemeClr>
                </a:solidFill>
              </a:rPr>
              <a:t>E4tech</a:t>
            </a:r>
            <a:endParaRPr lang="en-GB" sz="1600" dirty="0">
              <a:solidFill>
                <a:schemeClr val="accent3">
                  <a:lumMod val="50000"/>
                </a:schemeClr>
              </a:solidFill>
              <a:cs typeface="Arial"/>
            </a:endParaRPr>
          </a:p>
        </p:txBody>
      </p:sp>
      <p:graphicFrame>
        <p:nvGraphicFramePr>
          <p:cNvPr id="9" name="Table 8">
            <a:extLst>
              <a:ext uri="{FF2B5EF4-FFF2-40B4-BE49-F238E27FC236}">
                <a16:creationId xmlns:a16="http://schemas.microsoft.com/office/drawing/2014/main" id="{21BD7B52-D7D7-F16E-6CAF-173A04D4B65A}"/>
              </a:ext>
            </a:extLst>
          </p:cNvPr>
          <p:cNvGraphicFramePr>
            <a:graphicFrameLocks noGrp="1"/>
          </p:cNvGraphicFramePr>
          <p:nvPr>
            <p:extLst>
              <p:ext uri="{D42A27DB-BD31-4B8C-83A1-F6EECF244321}">
                <p14:modId xmlns:p14="http://schemas.microsoft.com/office/powerpoint/2010/main" val="3968474921"/>
              </p:ext>
            </p:extLst>
          </p:nvPr>
        </p:nvGraphicFramePr>
        <p:xfrm>
          <a:off x="4734046" y="1489127"/>
          <a:ext cx="6977470" cy="3790237"/>
        </p:xfrm>
        <a:graphic>
          <a:graphicData uri="http://schemas.openxmlformats.org/drawingml/2006/table">
            <a:tbl>
              <a:tblPr firstRow="1" firstCol="1" bandRow="1">
                <a:tableStyleId>{5C22544A-7EE6-4342-B048-85BDC9FD1C3A}</a:tableStyleId>
              </a:tblPr>
              <a:tblGrid>
                <a:gridCol w="1004810">
                  <a:extLst>
                    <a:ext uri="{9D8B030D-6E8A-4147-A177-3AD203B41FA5}">
                      <a16:colId xmlns:a16="http://schemas.microsoft.com/office/drawing/2014/main" val="2875978607"/>
                    </a:ext>
                  </a:extLst>
                </a:gridCol>
                <a:gridCol w="3395096">
                  <a:extLst>
                    <a:ext uri="{9D8B030D-6E8A-4147-A177-3AD203B41FA5}">
                      <a16:colId xmlns:a16="http://schemas.microsoft.com/office/drawing/2014/main" val="3486201727"/>
                    </a:ext>
                  </a:extLst>
                </a:gridCol>
                <a:gridCol w="2577564">
                  <a:extLst>
                    <a:ext uri="{9D8B030D-6E8A-4147-A177-3AD203B41FA5}">
                      <a16:colId xmlns:a16="http://schemas.microsoft.com/office/drawing/2014/main" val="3796833404"/>
                    </a:ext>
                  </a:extLst>
                </a:gridCol>
              </a:tblGrid>
              <a:tr h="328522">
                <a:tc>
                  <a:txBody>
                    <a:bodyPr/>
                    <a:lstStyle/>
                    <a:p>
                      <a:r>
                        <a:rPr lang="en-GB" sz="1600" dirty="0">
                          <a:effectLst/>
                        </a:rPr>
                        <a:t>Time</a:t>
                      </a:r>
                      <a:endParaRPr lang="en-GB" sz="1600" dirty="0">
                        <a:effectLst/>
                        <a:latin typeface="Calibri" panose="020F0502020204030204" pitchFamily="34" charset="0"/>
                        <a:ea typeface="Calibri" panose="020F0502020204030204" pitchFamily="34" charset="0"/>
                      </a:endParaRPr>
                    </a:p>
                  </a:txBody>
                  <a:tcPr marL="68580" marR="68580" marT="9525" marB="0"/>
                </a:tc>
                <a:tc>
                  <a:txBody>
                    <a:bodyPr/>
                    <a:lstStyle/>
                    <a:p>
                      <a:r>
                        <a:rPr lang="en-GB" sz="1600" dirty="0">
                          <a:effectLst/>
                        </a:rPr>
                        <a:t>Item</a:t>
                      </a:r>
                      <a:endParaRPr lang="en-GB" sz="1600" dirty="0">
                        <a:effectLst/>
                        <a:latin typeface="Calibri" panose="020F0502020204030204" pitchFamily="34" charset="0"/>
                        <a:ea typeface="Calibri" panose="020F0502020204030204" pitchFamily="34" charset="0"/>
                      </a:endParaRPr>
                    </a:p>
                  </a:txBody>
                  <a:tcPr marL="68580" marR="68580" marT="9525" marB="0"/>
                </a:tc>
                <a:tc>
                  <a:txBody>
                    <a:bodyPr/>
                    <a:lstStyle/>
                    <a:p>
                      <a:r>
                        <a:rPr lang="en-GB" sz="1600" dirty="0">
                          <a:effectLst/>
                        </a:rPr>
                        <a:t>Lead</a:t>
                      </a:r>
                      <a:endParaRPr lang="en-GB" sz="1600" dirty="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186805651"/>
                  </a:ext>
                </a:extLst>
              </a:tr>
              <a:tr h="279080">
                <a:tc>
                  <a:txBody>
                    <a:bodyPr/>
                    <a:lstStyle/>
                    <a:p>
                      <a:pPr>
                        <a:spcBef>
                          <a:spcPts val="300"/>
                        </a:spcBef>
                        <a:spcAft>
                          <a:spcPts val="300"/>
                        </a:spcAft>
                      </a:pPr>
                      <a:r>
                        <a:rPr lang="en-GB" sz="1600" dirty="0">
                          <a:effectLst/>
                        </a:rPr>
                        <a:t>09.30</a:t>
                      </a:r>
                      <a:endParaRPr lang="en-GB" sz="1600" dirty="0">
                        <a:effectLst/>
                        <a:latin typeface="Calibri" panose="020F0502020204030204" pitchFamily="34" charset="0"/>
                        <a:ea typeface="Calibri" panose="020F0502020204030204" pitchFamily="34" charset="0"/>
                      </a:endParaRPr>
                    </a:p>
                  </a:txBody>
                  <a:tcPr marL="68580" marR="68580" marT="9525" marB="0" anchor="ctr"/>
                </a:tc>
                <a:tc>
                  <a:txBody>
                    <a:bodyPr/>
                    <a:lstStyle/>
                    <a:p>
                      <a:pPr>
                        <a:spcBef>
                          <a:spcPts val="300"/>
                        </a:spcBef>
                        <a:spcAft>
                          <a:spcPts val="300"/>
                        </a:spcAft>
                      </a:pPr>
                      <a:r>
                        <a:rPr lang="en-GB" sz="1600" dirty="0">
                          <a:effectLst/>
                        </a:rPr>
                        <a:t>Welcome &amp; housekeeping</a:t>
                      </a:r>
                      <a:endParaRPr lang="en-GB" sz="1600" dirty="0">
                        <a:effectLst/>
                        <a:latin typeface="Calibri" panose="020F0502020204030204" pitchFamily="34" charset="0"/>
                        <a:ea typeface="Calibri" panose="020F0502020204030204" pitchFamily="34" charset="0"/>
                      </a:endParaRPr>
                    </a:p>
                  </a:txBody>
                  <a:tcPr marL="68580" marR="68580" marT="9525" marB="0"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600" dirty="0">
                          <a:effectLst/>
                        </a:rPr>
                        <a:t>Naima Jama (DfT)</a:t>
                      </a:r>
                      <a:endParaRPr lang="en-GB" sz="1600" dirty="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566791889"/>
                  </a:ext>
                </a:extLst>
              </a:tr>
              <a:tr h="661216">
                <a:tc>
                  <a:txBody>
                    <a:bodyPr/>
                    <a:lstStyle/>
                    <a:p>
                      <a:pPr>
                        <a:spcBef>
                          <a:spcPts val="300"/>
                        </a:spcBef>
                        <a:spcAft>
                          <a:spcPts val="300"/>
                        </a:spcAft>
                      </a:pPr>
                      <a:r>
                        <a:rPr lang="en-GB" sz="1600" dirty="0">
                          <a:effectLst/>
                        </a:rPr>
                        <a:t>09.35</a:t>
                      </a:r>
                      <a:endParaRPr lang="en-GB" sz="1600" dirty="0">
                        <a:effectLst/>
                        <a:latin typeface="Calibri" panose="020F0502020204030204" pitchFamily="34" charset="0"/>
                        <a:ea typeface="Calibri" panose="020F0502020204030204" pitchFamily="34" charset="0"/>
                      </a:endParaRPr>
                    </a:p>
                  </a:txBody>
                  <a:tcPr marL="68580" marR="68580" marT="9525" marB="0" anchor="ctr"/>
                </a:tc>
                <a:tc>
                  <a:txBody>
                    <a:bodyPr/>
                    <a:lstStyle/>
                    <a:p>
                      <a:pPr marL="0" lvl="0" indent="0" algn="l" defTabSz="914400" rtl="0" eaLnBrk="1" latinLnBrk="0" hangingPunct="1">
                        <a:spcBef>
                          <a:spcPts val="300"/>
                        </a:spcBef>
                        <a:spcAft>
                          <a:spcPts val="0"/>
                        </a:spcAft>
                        <a:buFont typeface="Calibri" panose="020F0502020204030204" pitchFamily="34" charset="0"/>
                        <a:buNone/>
                        <a:tabLst>
                          <a:tab pos="457200" algn="l"/>
                        </a:tabLst>
                      </a:pPr>
                      <a:r>
                        <a:rPr lang="en-GB" sz="1600" dirty="0">
                          <a:effectLst/>
                        </a:rPr>
                        <a:t>AFF overview</a:t>
                      </a:r>
                      <a:endParaRPr lang="en-GB" sz="1600" kern="1200" dirty="0">
                        <a:solidFill>
                          <a:schemeClr val="dk1"/>
                        </a:solidFill>
                        <a:effectLst/>
                        <a:latin typeface="+mn-lt"/>
                        <a:ea typeface="+mn-ea"/>
                        <a:cs typeface="+mn-cs"/>
                      </a:endParaRPr>
                    </a:p>
                    <a:p>
                      <a:pPr marL="342900" lvl="0" indent="-342900" algn="l" defTabSz="914400" rtl="0" eaLnBrk="1" latinLnBrk="0" hangingPunct="1">
                        <a:spcBef>
                          <a:spcPts val="0"/>
                        </a:spcBef>
                        <a:spcAft>
                          <a:spcPts val="300"/>
                        </a:spcAft>
                        <a:buFont typeface="Calibri" panose="020F0502020204030204" pitchFamily="34" charset="0"/>
                        <a:buChar char="-"/>
                        <a:tabLst>
                          <a:tab pos="457200" algn="l"/>
                        </a:tabLst>
                      </a:pPr>
                      <a:r>
                        <a:rPr lang="en-GB" sz="1600" kern="1200" dirty="0">
                          <a:solidFill>
                            <a:schemeClr val="dk1"/>
                          </a:solidFill>
                          <a:effectLst/>
                          <a:latin typeface="+mn-lt"/>
                          <a:ea typeface="+mn-ea"/>
                          <a:cs typeface="+mn-cs"/>
                        </a:rPr>
                        <a:t>Objectives, funding, scope</a:t>
                      </a:r>
                    </a:p>
                  </a:txBody>
                  <a:tcPr marL="68580" marR="68580" marT="9525" marB="0" anchor="ctr"/>
                </a:tc>
                <a:tc>
                  <a:txBody>
                    <a:bodyPr/>
                    <a:lstStyle/>
                    <a:p>
                      <a:pPr>
                        <a:spcBef>
                          <a:spcPts val="300"/>
                        </a:spcBef>
                        <a:spcAft>
                          <a:spcPts val="300"/>
                        </a:spcAft>
                      </a:pPr>
                      <a:r>
                        <a:rPr lang="en-GB" sz="1600" dirty="0">
                          <a:effectLst/>
                        </a:rPr>
                        <a:t>Elliot Spindler (DfT)</a:t>
                      </a:r>
                      <a:endParaRPr lang="en-GB" sz="1600" dirty="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943829441"/>
                  </a:ext>
                </a:extLst>
              </a:tr>
              <a:tr h="999128">
                <a:tc>
                  <a:txBody>
                    <a:bodyPr/>
                    <a:lstStyle/>
                    <a:p>
                      <a:pPr>
                        <a:spcBef>
                          <a:spcPts val="300"/>
                        </a:spcBef>
                        <a:spcAft>
                          <a:spcPts val="300"/>
                        </a:spcAft>
                      </a:pPr>
                      <a:r>
                        <a:rPr lang="en-GB" sz="1600" dirty="0">
                          <a:effectLst/>
                        </a:rPr>
                        <a:t>09.45</a:t>
                      </a:r>
                      <a:endParaRPr lang="en-GB" sz="1600" dirty="0">
                        <a:effectLst/>
                        <a:latin typeface="Calibri" panose="020F0502020204030204" pitchFamily="34" charset="0"/>
                        <a:ea typeface="Calibri" panose="020F0502020204030204" pitchFamily="34" charset="0"/>
                      </a:endParaRPr>
                    </a:p>
                  </a:txBody>
                  <a:tcPr marL="68580" marR="68580" marT="9525" marB="0" anchor="ctr"/>
                </a:tc>
                <a:tc>
                  <a:txBody>
                    <a:bodyPr/>
                    <a:lstStyle/>
                    <a:p>
                      <a:r>
                        <a:rPr lang="en-GB" sz="1600" dirty="0">
                          <a:effectLst/>
                        </a:rPr>
                        <a:t>Minimum requirements:</a:t>
                      </a:r>
                    </a:p>
                    <a:p>
                      <a:pPr marL="342900" lvl="0" indent="-342900">
                        <a:buFont typeface="Calibri" panose="020F0502020204030204" pitchFamily="34" charset="0"/>
                        <a:buChar char="-"/>
                        <a:tabLst>
                          <a:tab pos="457200" algn="l"/>
                        </a:tabLst>
                      </a:pPr>
                      <a:r>
                        <a:rPr lang="en-GB" sz="1600" dirty="0">
                          <a:effectLst/>
                        </a:rPr>
                        <a:t>Technical </a:t>
                      </a:r>
                    </a:p>
                    <a:p>
                      <a:pPr marL="342900" lvl="0" indent="-342900">
                        <a:buFont typeface="Calibri" panose="020F0502020204030204" pitchFamily="34" charset="0"/>
                        <a:buChar char="-"/>
                        <a:tabLst>
                          <a:tab pos="457200" algn="l"/>
                        </a:tabLst>
                      </a:pPr>
                      <a:r>
                        <a:rPr lang="en-GB" sz="1600" dirty="0">
                          <a:effectLst/>
                        </a:rPr>
                        <a:t>Commercial</a:t>
                      </a:r>
                    </a:p>
                    <a:p>
                      <a:pPr marL="342900" lvl="0" indent="-342900">
                        <a:buFont typeface="Calibri" panose="020F0502020204030204" pitchFamily="34" charset="0"/>
                        <a:buChar char="-"/>
                        <a:tabLst>
                          <a:tab pos="457200" algn="l"/>
                        </a:tabLst>
                      </a:pPr>
                      <a:r>
                        <a:rPr lang="en-GB" sz="1600" dirty="0">
                          <a:effectLst/>
                        </a:rPr>
                        <a:t>Eligible costs</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spcBef>
                          <a:spcPts val="300"/>
                        </a:spcBef>
                        <a:spcAft>
                          <a:spcPts val="300"/>
                        </a:spcAft>
                      </a:pPr>
                      <a:r>
                        <a:rPr lang="en-GB" sz="1600" dirty="0">
                          <a:effectLst/>
                        </a:rPr>
                        <a:t>Richard Taylor (E4tech)</a:t>
                      </a:r>
                    </a:p>
                    <a:p>
                      <a:pPr>
                        <a:spcBef>
                          <a:spcPts val="300"/>
                        </a:spcBef>
                        <a:spcAft>
                          <a:spcPts val="300"/>
                        </a:spcAft>
                      </a:pPr>
                      <a:r>
                        <a:rPr lang="it-IT" sz="1600" dirty="0">
                          <a:effectLst/>
                        </a:rPr>
                        <a:t>Kate Thompson (Ricardo)</a:t>
                      </a:r>
                      <a:endParaRPr lang="en-GB" sz="1600" dirty="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1666158668"/>
                  </a:ext>
                </a:extLst>
              </a:tr>
              <a:tr h="918063">
                <a:tc>
                  <a:txBody>
                    <a:bodyPr/>
                    <a:lstStyle/>
                    <a:p>
                      <a:pPr>
                        <a:spcBef>
                          <a:spcPts val="300"/>
                        </a:spcBef>
                        <a:spcAft>
                          <a:spcPts val="300"/>
                        </a:spcAft>
                      </a:pPr>
                      <a:r>
                        <a:rPr lang="it-IT" sz="1600" dirty="0">
                          <a:effectLst/>
                        </a:rPr>
                        <a:t>10.10</a:t>
                      </a:r>
                      <a:endParaRPr lang="en-GB" sz="1600" dirty="0">
                        <a:effectLst/>
                        <a:latin typeface="Calibri" panose="020F0502020204030204" pitchFamily="34" charset="0"/>
                        <a:ea typeface="Calibri" panose="020F0502020204030204" pitchFamily="34" charset="0"/>
                      </a:endParaRPr>
                    </a:p>
                  </a:txBody>
                  <a:tcPr marL="68580" marR="68580" marT="9525" marB="0" anchor="ctr"/>
                </a:tc>
                <a:tc>
                  <a:txBody>
                    <a:bodyPr/>
                    <a:lstStyle/>
                    <a:p>
                      <a:r>
                        <a:rPr lang="en-GB" sz="1600" dirty="0">
                          <a:effectLst/>
                        </a:rPr>
                        <a:t>Evaluation process:</a:t>
                      </a:r>
                    </a:p>
                    <a:p>
                      <a:pPr marL="342900" lvl="0" indent="-342900">
                        <a:buFont typeface="Calibri" panose="020F0502020204030204" pitchFamily="34" charset="0"/>
                        <a:buChar char="-"/>
                        <a:tabLst>
                          <a:tab pos="457200" algn="l"/>
                        </a:tabLst>
                      </a:pPr>
                      <a:r>
                        <a:rPr lang="en-GB" sz="1600" dirty="0">
                          <a:effectLst/>
                        </a:rPr>
                        <a:t>Timelines </a:t>
                      </a:r>
                    </a:p>
                    <a:p>
                      <a:pPr marL="342900" lvl="0" indent="-342900">
                        <a:buFont typeface="Calibri" panose="020F0502020204030204" pitchFamily="34" charset="0"/>
                        <a:buChar char="-"/>
                        <a:tabLst>
                          <a:tab pos="457200" algn="l"/>
                        </a:tabLst>
                      </a:pPr>
                      <a:r>
                        <a:rPr lang="en-GB" sz="1600" dirty="0">
                          <a:effectLst/>
                        </a:rPr>
                        <a:t>Application form and templates</a:t>
                      </a:r>
                    </a:p>
                    <a:p>
                      <a:pPr marL="342900" lvl="0" indent="-342900">
                        <a:buFont typeface="Calibri" panose="020F0502020204030204" pitchFamily="34" charset="0"/>
                        <a:buChar char="-"/>
                        <a:tabLst>
                          <a:tab pos="457200" algn="l"/>
                        </a:tabLst>
                      </a:pPr>
                      <a:r>
                        <a:rPr lang="en-GB" sz="1600" dirty="0">
                          <a:effectLst/>
                        </a:rPr>
                        <a:t>Assessment criteria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spcBef>
                          <a:spcPts val="300"/>
                        </a:spcBef>
                        <a:spcAft>
                          <a:spcPts val="300"/>
                        </a:spcAft>
                      </a:pPr>
                      <a:r>
                        <a:rPr lang="it-IT" sz="1600" dirty="0">
                          <a:effectLst/>
                        </a:rPr>
                        <a:t>Kate Thompson (Ricardo)</a:t>
                      </a:r>
                      <a:endParaRPr lang="en-GB" sz="1600" dirty="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823378662"/>
                  </a:ext>
                </a:extLst>
              </a:tr>
              <a:tr h="279080">
                <a:tc>
                  <a:txBody>
                    <a:bodyPr/>
                    <a:lstStyle/>
                    <a:p>
                      <a:pPr>
                        <a:spcBef>
                          <a:spcPts val="300"/>
                        </a:spcBef>
                        <a:spcAft>
                          <a:spcPts val="300"/>
                        </a:spcAft>
                      </a:pPr>
                      <a:r>
                        <a:rPr lang="en-GB" sz="1600" dirty="0">
                          <a:effectLst/>
                        </a:rPr>
                        <a:t>10.25</a:t>
                      </a:r>
                      <a:endParaRPr lang="en-GB" sz="1600" dirty="0">
                        <a:effectLst/>
                        <a:latin typeface="Calibri" panose="020F0502020204030204" pitchFamily="34" charset="0"/>
                        <a:ea typeface="Calibri" panose="020F0502020204030204" pitchFamily="34" charset="0"/>
                      </a:endParaRPr>
                    </a:p>
                  </a:txBody>
                  <a:tcPr marL="68580" marR="68580" marT="9525" marB="0"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600" dirty="0">
                          <a:effectLst/>
                        </a:rPr>
                        <a:t>Key points</a:t>
                      </a:r>
                      <a:endParaRPr lang="en-GB" sz="1600" dirty="0">
                        <a:effectLst/>
                        <a:latin typeface="Calibri" panose="020F0502020204030204" pitchFamily="34" charset="0"/>
                        <a:ea typeface="Calibri" panose="020F0502020204030204" pitchFamily="34" charset="0"/>
                      </a:endParaRPr>
                    </a:p>
                  </a:txBody>
                  <a:tcPr marL="68580" marR="68580" marT="9525" marB="0"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it-IT" sz="1600" dirty="0">
                          <a:effectLst/>
                        </a:rPr>
                        <a:t>Kate Thompson (Ricardo)</a:t>
                      </a:r>
                      <a:endParaRPr lang="en-GB" sz="1600" dirty="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1740326347"/>
                  </a:ext>
                </a:extLst>
              </a:tr>
              <a:tr h="258326">
                <a:tc>
                  <a:txBody>
                    <a:bodyPr/>
                    <a:lstStyle/>
                    <a:p>
                      <a:pPr>
                        <a:spcBef>
                          <a:spcPts val="300"/>
                        </a:spcBef>
                        <a:spcAft>
                          <a:spcPts val="300"/>
                        </a:spcAft>
                      </a:pPr>
                      <a:r>
                        <a:rPr lang="en-GB" sz="1600" dirty="0">
                          <a:effectLst/>
                        </a:rPr>
                        <a:t>10.30</a:t>
                      </a:r>
                      <a:endParaRPr lang="en-GB" sz="1600" dirty="0">
                        <a:effectLst/>
                        <a:latin typeface="Calibri" panose="020F0502020204030204" pitchFamily="34" charset="0"/>
                        <a:ea typeface="Calibri" panose="020F0502020204030204" pitchFamily="34" charset="0"/>
                      </a:endParaRPr>
                    </a:p>
                  </a:txBody>
                  <a:tcPr marL="68580" marR="68580" marT="9525" marB="0"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600" dirty="0">
                          <a:effectLst/>
                        </a:rPr>
                        <a:t>Q&amp;A </a:t>
                      </a:r>
                      <a:endParaRPr lang="en-GB" sz="1600" dirty="0">
                        <a:effectLst/>
                        <a:latin typeface="Calibri" panose="020F0502020204030204" pitchFamily="34" charset="0"/>
                        <a:ea typeface="Calibri" panose="020F0502020204030204" pitchFamily="34" charset="0"/>
                      </a:endParaRPr>
                    </a:p>
                  </a:txBody>
                  <a:tcPr marL="68580" marR="68580" marT="9525" marB="0" anchor="ctr"/>
                </a:tc>
                <a:tc>
                  <a:txBody>
                    <a:bodyPr/>
                    <a:lstStyle/>
                    <a:p>
                      <a:pPr>
                        <a:spcBef>
                          <a:spcPts val="300"/>
                        </a:spcBef>
                        <a:spcAft>
                          <a:spcPts val="300"/>
                        </a:spcAft>
                      </a:pPr>
                      <a:r>
                        <a:rPr lang="en-GB" sz="1600" dirty="0">
                          <a:effectLst/>
                        </a:rPr>
                        <a:t>Elliot Spindler (DfT)</a:t>
                      </a:r>
                      <a:r>
                        <a:rPr lang="it-IT" sz="1600" dirty="0">
                          <a:effectLst/>
                        </a:rPr>
                        <a:t> </a:t>
                      </a:r>
                      <a:endParaRPr lang="en-GB" sz="1600" dirty="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38187602"/>
                  </a:ext>
                </a:extLst>
              </a:tr>
            </a:tbl>
          </a:graphicData>
        </a:graphic>
      </p:graphicFrame>
      <p:sp>
        <p:nvSpPr>
          <p:cNvPr id="12" name="TextBox 11">
            <a:extLst>
              <a:ext uri="{FF2B5EF4-FFF2-40B4-BE49-F238E27FC236}">
                <a16:creationId xmlns:a16="http://schemas.microsoft.com/office/drawing/2014/main" id="{FAF868BC-5F4D-9720-3A80-4530F8BB349B}"/>
              </a:ext>
            </a:extLst>
          </p:cNvPr>
          <p:cNvSpPr txBox="1"/>
          <p:nvPr/>
        </p:nvSpPr>
        <p:spPr>
          <a:xfrm>
            <a:off x="4745620" y="5513283"/>
            <a:ext cx="6863787" cy="276999"/>
          </a:xfrm>
          <a:prstGeom prst="rect">
            <a:avLst/>
          </a:prstGeom>
          <a:noFill/>
        </p:spPr>
        <p:txBody>
          <a:bodyPr wrap="square">
            <a:spAutoFit/>
          </a:bodyPr>
          <a:lstStyle/>
          <a:p>
            <a:r>
              <a:rPr lang="en-GB" sz="1200" dirty="0"/>
              <a:t>*Please submit questions for the Q&amp;A on the chat, these will be published by our moderator.</a:t>
            </a:r>
          </a:p>
        </p:txBody>
      </p:sp>
      <p:sp>
        <p:nvSpPr>
          <p:cNvPr id="13" name="Footer Placeholder 3">
            <a:extLst>
              <a:ext uri="{FF2B5EF4-FFF2-40B4-BE49-F238E27FC236}">
                <a16:creationId xmlns:a16="http://schemas.microsoft.com/office/drawing/2014/main" id="{29BC5FE6-76E7-83A6-B8D8-4F749F203582}"/>
              </a:ext>
            </a:extLst>
          </p:cNvPr>
          <p:cNvSpPr>
            <a:spLocks noGrp="1"/>
          </p:cNvSpPr>
          <p:nvPr>
            <p:ph type="ftr" sz="quarter" idx="11"/>
          </p:nvPr>
        </p:nvSpPr>
        <p:spPr>
          <a:xfrm>
            <a:off x="3548014" y="6340155"/>
            <a:ext cx="5104988" cy="180908"/>
          </a:xfrm>
        </p:spPr>
        <p:txBody>
          <a:bodyPr lIns="91440" tIns="45720" rIns="91440" bIns="45720" anchor="t"/>
          <a:lstStyle/>
          <a:p>
            <a:pPr algn="ctr"/>
            <a:r>
              <a:rPr lang="en-GB" dirty="0"/>
              <a:t>Advanced Fuels Fund launch event (second window) – 19</a:t>
            </a:r>
            <a:r>
              <a:rPr lang="en-GB" baseline="30000" dirty="0"/>
              <a:t>th</a:t>
            </a:r>
            <a:r>
              <a:rPr lang="en-GB" dirty="0"/>
              <a:t> April 2023</a:t>
            </a:r>
          </a:p>
        </p:txBody>
      </p:sp>
      <p:pic>
        <p:nvPicPr>
          <p:cNvPr id="6" name="Picture 5">
            <a:extLst>
              <a:ext uri="{FF2B5EF4-FFF2-40B4-BE49-F238E27FC236}">
                <a16:creationId xmlns:a16="http://schemas.microsoft.com/office/drawing/2014/main" id="{9AD3F64D-33D7-DA2B-C03F-88E2926A9709}"/>
              </a:ext>
            </a:extLst>
          </p:cNvPr>
          <p:cNvPicPr>
            <a:picLocks noChangeAspect="1"/>
          </p:cNvPicPr>
          <p:nvPr/>
        </p:nvPicPr>
        <p:blipFill>
          <a:blip r:embed="rId4"/>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3937355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4F00-E194-0EC2-E0DF-76A77A500D2D}"/>
              </a:ext>
            </a:extLst>
          </p:cNvPr>
          <p:cNvSpPr>
            <a:spLocks noGrp="1"/>
          </p:cNvSpPr>
          <p:nvPr>
            <p:ph type="title"/>
          </p:nvPr>
        </p:nvSpPr>
        <p:spPr/>
        <p:txBody>
          <a:bodyPr/>
          <a:lstStyle/>
          <a:p>
            <a:r>
              <a:rPr lang="en-GB" dirty="0"/>
              <a:t>Key details</a:t>
            </a:r>
          </a:p>
        </p:txBody>
      </p:sp>
      <p:sp>
        <p:nvSpPr>
          <p:cNvPr id="3" name="Content Placeholder 2">
            <a:extLst>
              <a:ext uri="{FF2B5EF4-FFF2-40B4-BE49-F238E27FC236}">
                <a16:creationId xmlns:a16="http://schemas.microsoft.com/office/drawing/2014/main" id="{5D0D603F-7573-4C5A-CE85-12E9E305EB39}"/>
              </a:ext>
            </a:extLst>
          </p:cNvPr>
          <p:cNvSpPr>
            <a:spLocks noGrp="1"/>
          </p:cNvSpPr>
          <p:nvPr>
            <p:ph idx="1"/>
          </p:nvPr>
        </p:nvSpPr>
        <p:spPr>
          <a:xfrm>
            <a:off x="495303" y="1154392"/>
            <a:ext cx="9920815" cy="4579661"/>
          </a:xfrm>
        </p:spPr>
        <p:txBody>
          <a:bodyPr vert="horz" lIns="0" tIns="0" rIns="0" bIns="0" rtlCol="0" anchor="t">
            <a:noAutofit/>
          </a:bodyPr>
          <a:lstStyle/>
          <a:p>
            <a:pPr marL="0" indent="0">
              <a:buNone/>
            </a:pPr>
            <a:r>
              <a:rPr lang="en-GB" dirty="0"/>
              <a:t>Window 2 deadline for applications: </a:t>
            </a:r>
            <a:r>
              <a:rPr lang="en-GB" u="sng" dirty="0"/>
              <a:t>16:00 hours BST, 7 June 2023</a:t>
            </a:r>
          </a:p>
          <a:p>
            <a:pPr lvl="2"/>
            <a:r>
              <a:rPr lang="en-GB" dirty="0"/>
              <a:t>Subsidy Control rules apply – more info at </a:t>
            </a:r>
            <a:r>
              <a:rPr lang="en-GB" dirty="0">
                <a:solidFill>
                  <a:srgbClr val="0082CA"/>
                </a:solidFill>
                <a:hlinkClick r:id="rId4">
                  <a:extLst>
                    <a:ext uri="{A12FA001-AC4F-418D-AE19-62706E023703}">
                      <ahyp:hlinkClr xmlns:ahyp="http://schemas.microsoft.com/office/drawing/2018/hyperlinkcolor" val="tx"/>
                    </a:ext>
                  </a:extLst>
                </a:hlinkClick>
              </a:rPr>
              <a:t>Overview of the subsidy control regime – a flexible, principles-based approach for the UK</a:t>
            </a:r>
            <a:endParaRPr lang="en-GB" dirty="0">
              <a:solidFill>
                <a:srgbClr val="0082CA"/>
              </a:solidFill>
              <a:cs typeface="Arial"/>
            </a:endParaRPr>
          </a:p>
          <a:p>
            <a:pPr lvl="2"/>
            <a:r>
              <a:rPr lang="en-GB" dirty="0"/>
              <a:t>Applications must meet all the eligibility criteria, and all claimed project costs must be eligible.</a:t>
            </a:r>
            <a:endParaRPr lang="en-GB" dirty="0">
              <a:cs typeface="Arial"/>
            </a:endParaRPr>
          </a:p>
          <a:p>
            <a:pPr lvl="2"/>
            <a:endParaRPr lang="en-GB" dirty="0">
              <a:cs typeface="Arial"/>
            </a:endParaRPr>
          </a:p>
          <a:p>
            <a:pPr marL="0" indent="0">
              <a:buNone/>
            </a:pPr>
            <a:r>
              <a:rPr lang="en-GB" dirty="0"/>
              <a:t>One electronic copy must be sent to </a:t>
            </a:r>
            <a:r>
              <a:rPr lang="en-GB" dirty="0">
                <a:hlinkClick r:id="rId5"/>
              </a:rPr>
              <a:t>AFF@ricardo.com</a:t>
            </a:r>
            <a:r>
              <a:rPr lang="en-GB" dirty="0"/>
              <a:t> prior to deadline</a:t>
            </a:r>
          </a:p>
          <a:p>
            <a:pPr lvl="2"/>
            <a:r>
              <a:rPr lang="en-GB" dirty="0"/>
              <a:t>Applications will be acknowledged by email and a URN will be issued within two working days. Your URN should be used in all communications.</a:t>
            </a:r>
            <a:endParaRPr lang="en-GB" dirty="0">
              <a:cs typeface="Arial"/>
            </a:endParaRPr>
          </a:p>
          <a:p>
            <a:endParaRPr lang="en-GB" dirty="0"/>
          </a:p>
          <a:p>
            <a:pPr marL="0" indent="0">
              <a:buNone/>
            </a:pPr>
            <a:r>
              <a:rPr lang="en-GB" sz="1800" dirty="0"/>
              <a:t>Further details available at </a:t>
            </a:r>
            <a:r>
              <a:rPr lang="en-GB" sz="1800" dirty="0">
                <a:hlinkClick r:id="rId6"/>
              </a:rPr>
              <a:t>https://ee.ricardo.com/aff</a:t>
            </a:r>
            <a:r>
              <a:rPr lang="en-GB" dirty="0"/>
              <a:t> </a:t>
            </a:r>
            <a:endParaRPr lang="en-GB" sz="1800" dirty="0"/>
          </a:p>
          <a:p>
            <a:pPr lvl="2"/>
            <a:r>
              <a:rPr lang="en-GB" dirty="0"/>
              <a:t>All queries should be directed to </a:t>
            </a:r>
            <a:r>
              <a:rPr lang="en-GB" dirty="0">
                <a:solidFill>
                  <a:srgbClr val="0082CA"/>
                </a:solidFill>
                <a:hlinkClick r:id="rId5">
                  <a:extLst>
                    <a:ext uri="{A12FA001-AC4F-418D-AE19-62706E023703}">
                      <ahyp:hlinkClr xmlns:ahyp="http://schemas.microsoft.com/office/drawing/2018/hyperlinkcolor" val="tx"/>
                    </a:ext>
                  </a:extLst>
                </a:hlinkClick>
              </a:rPr>
              <a:t>AFF@ricardo.com</a:t>
            </a:r>
            <a:r>
              <a:rPr lang="en-GB" dirty="0">
                <a:solidFill>
                  <a:srgbClr val="0082CA"/>
                </a:solidFill>
              </a:rPr>
              <a:t> </a:t>
            </a:r>
            <a:endParaRPr lang="en-GB" dirty="0">
              <a:solidFill>
                <a:srgbClr val="0082CA"/>
              </a:solidFill>
              <a:cs typeface="Arial"/>
            </a:endParaRPr>
          </a:p>
          <a:p>
            <a:pPr lvl="2"/>
            <a:r>
              <a:rPr lang="en-GB" dirty="0"/>
              <a:t>Anonymised FAQs will be published and regularly updated.</a:t>
            </a:r>
            <a:endParaRPr lang="en-GB" dirty="0">
              <a:cs typeface="Arial"/>
            </a:endParaRPr>
          </a:p>
          <a:p>
            <a:pPr marL="229870" lvl="1"/>
            <a:endParaRPr lang="en-GB" dirty="0">
              <a:cs typeface="Arial"/>
            </a:endParaRPr>
          </a:p>
        </p:txBody>
      </p:sp>
      <p:sp>
        <p:nvSpPr>
          <p:cNvPr id="4" name="Footer Placeholder 3">
            <a:extLst>
              <a:ext uri="{FF2B5EF4-FFF2-40B4-BE49-F238E27FC236}">
                <a16:creationId xmlns:a16="http://schemas.microsoft.com/office/drawing/2014/main" id="{EE6CF8FB-766D-260A-914C-96A3D305601B}"/>
              </a:ext>
            </a:extLst>
          </p:cNvPr>
          <p:cNvSpPr>
            <a:spLocks noGrp="1"/>
          </p:cNvSpPr>
          <p:nvPr>
            <p:ph type="ftr" sz="quarter" idx="11"/>
          </p:nvPr>
        </p:nvSpPr>
        <p:spPr>
          <a:xfrm>
            <a:off x="3543506" y="6351121"/>
            <a:ext cx="5104988" cy="180908"/>
          </a:xfrm>
        </p:spPr>
        <p:txBody>
          <a:bodyPr lIns="91440" tIns="45720" rIns="91440" bIns="45720" anchor="t"/>
          <a:lstStyle/>
          <a:p>
            <a:pPr algn="ctr"/>
            <a:r>
              <a:rPr lang="en-GB"/>
              <a:t>Advanced Fuels Fund launch event (second window) – 19th</a:t>
            </a:r>
            <a:r>
              <a:rPr lang="en-GB" dirty="0"/>
              <a:t> April 2023</a:t>
            </a:r>
          </a:p>
        </p:txBody>
      </p:sp>
      <p:pic>
        <p:nvPicPr>
          <p:cNvPr id="5" name="Picture 4">
            <a:extLst>
              <a:ext uri="{FF2B5EF4-FFF2-40B4-BE49-F238E27FC236}">
                <a16:creationId xmlns:a16="http://schemas.microsoft.com/office/drawing/2014/main" id="{0B9C0D2B-DCC6-5BCC-BC77-2E5F4C6C29B6}"/>
              </a:ext>
            </a:extLst>
          </p:cNvPr>
          <p:cNvPicPr>
            <a:picLocks noChangeAspect="1"/>
          </p:cNvPicPr>
          <p:nvPr/>
        </p:nvPicPr>
        <p:blipFill>
          <a:blip r:embed="rId7"/>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222943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5251-F750-768A-3342-DF5CFCDA02DF}"/>
              </a:ext>
            </a:extLst>
          </p:cNvPr>
          <p:cNvSpPr>
            <a:spLocks noGrp="1"/>
          </p:cNvSpPr>
          <p:nvPr>
            <p:ph type="title"/>
          </p:nvPr>
        </p:nvSpPr>
        <p:spPr/>
        <p:txBody>
          <a:bodyPr/>
          <a:lstStyle/>
          <a:p>
            <a:r>
              <a:rPr lang="en-GB" dirty="0"/>
              <a:t>Q&amp;A</a:t>
            </a:r>
          </a:p>
        </p:txBody>
      </p:sp>
      <p:sp>
        <p:nvSpPr>
          <p:cNvPr id="4" name="Footer Placeholder 3">
            <a:extLst>
              <a:ext uri="{FF2B5EF4-FFF2-40B4-BE49-F238E27FC236}">
                <a16:creationId xmlns:a16="http://schemas.microsoft.com/office/drawing/2014/main" id="{D1EF6D2F-420F-0E18-83BC-8CAEE1ACAE09}"/>
              </a:ext>
            </a:extLst>
          </p:cNvPr>
          <p:cNvSpPr>
            <a:spLocks noGrp="1"/>
          </p:cNvSpPr>
          <p:nvPr>
            <p:ph type="ftr" sz="quarter" idx="11"/>
          </p:nvPr>
        </p:nvSpPr>
        <p:spPr>
          <a:xfrm>
            <a:off x="3548014" y="6340155"/>
            <a:ext cx="5104988" cy="180908"/>
          </a:xfrm>
        </p:spPr>
        <p:txBody>
          <a:bodyPr lIns="91440" tIns="45720" rIns="91440" bIns="45720" anchor="t"/>
          <a:lstStyle/>
          <a:p>
            <a:pPr algn="ctr"/>
            <a:r>
              <a:rPr lang="en-GB">
                <a:solidFill>
                  <a:schemeClr val="bg1"/>
                </a:solidFill>
              </a:rPr>
              <a:t>Advanced Fuels Fund launch event (second window) – 19th April 2023</a:t>
            </a:r>
          </a:p>
        </p:txBody>
      </p:sp>
    </p:spTree>
    <p:custDataLst>
      <p:tags r:id="rId1"/>
    </p:custDataLst>
    <p:extLst>
      <p:ext uri="{BB962C8B-B14F-4D97-AF65-F5344CB8AC3E}">
        <p14:creationId xmlns:p14="http://schemas.microsoft.com/office/powerpoint/2010/main" val="417917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7A75-70E3-4D0A-9025-D5013D19BF4F}"/>
              </a:ext>
            </a:extLst>
          </p:cNvPr>
          <p:cNvSpPr>
            <a:spLocks noGrp="1"/>
          </p:cNvSpPr>
          <p:nvPr>
            <p:ph type="title"/>
          </p:nvPr>
        </p:nvSpPr>
        <p:spPr>
          <a:xfrm>
            <a:off x="495301" y="904784"/>
            <a:ext cx="9920816" cy="1250421"/>
          </a:xfrm>
        </p:spPr>
        <p:txBody>
          <a:bodyPr anchor="t">
            <a:normAutofit/>
          </a:bodyPr>
          <a:lstStyle/>
          <a:p>
            <a:r>
              <a:rPr lang="en-GB"/>
              <a:t>Thank you for attending</a:t>
            </a:r>
          </a:p>
        </p:txBody>
      </p:sp>
      <p:pic>
        <p:nvPicPr>
          <p:cNvPr id="5" name="Picture 2" descr="Mid-sized airports have their day in the sun | ACI World Blog">
            <a:extLst>
              <a:ext uri="{FF2B5EF4-FFF2-40B4-BE49-F238E27FC236}">
                <a16:creationId xmlns:a16="http://schemas.microsoft.com/office/drawing/2014/main" id="{7D060E49-CF27-4AAB-8955-B71214F732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83" b="20895"/>
          <a:stretch/>
        </p:blipFill>
        <p:spPr bwMode="auto">
          <a:xfrm>
            <a:off x="495303" y="1845358"/>
            <a:ext cx="9920815" cy="3888695"/>
          </a:xfrm>
          <a:prstGeom prst="rect">
            <a:avLst/>
          </a:prstGeom>
          <a:solidFill>
            <a:srgbClr val="FFFFFF"/>
          </a:solidFill>
        </p:spPr>
      </p:pic>
      <p:sp>
        <p:nvSpPr>
          <p:cNvPr id="6" name="Footer Placeholder 3">
            <a:extLst>
              <a:ext uri="{FF2B5EF4-FFF2-40B4-BE49-F238E27FC236}">
                <a16:creationId xmlns:a16="http://schemas.microsoft.com/office/drawing/2014/main" id="{9BB50303-7965-418A-AD81-C14126CF8263}"/>
              </a:ext>
            </a:extLst>
          </p:cNvPr>
          <p:cNvSpPr>
            <a:spLocks noGrp="1"/>
          </p:cNvSpPr>
          <p:nvPr>
            <p:ph type="ftr" sz="quarter" idx="11"/>
          </p:nvPr>
        </p:nvSpPr>
        <p:spPr>
          <a:xfrm>
            <a:off x="3548014" y="6340155"/>
            <a:ext cx="5104988" cy="180908"/>
          </a:xfrm>
        </p:spPr>
        <p:txBody>
          <a:bodyPr lIns="91440" tIns="45720" rIns="91440" bIns="45720" anchor="t"/>
          <a:lstStyle/>
          <a:p>
            <a:pPr algn="ctr"/>
            <a:r>
              <a:rPr lang="en-GB"/>
              <a:t>Advanced Fuels Fund launch event (second window) – 19th</a:t>
            </a:r>
            <a:r>
              <a:rPr lang="en-GB" dirty="0"/>
              <a:t> April 2023</a:t>
            </a:r>
          </a:p>
        </p:txBody>
      </p:sp>
      <p:sp>
        <p:nvSpPr>
          <p:cNvPr id="3" name="TextBox 2">
            <a:extLst>
              <a:ext uri="{FF2B5EF4-FFF2-40B4-BE49-F238E27FC236}">
                <a16:creationId xmlns:a16="http://schemas.microsoft.com/office/drawing/2014/main" id="{6A3981B1-712F-40CC-9C75-1828C8E591F5}"/>
              </a:ext>
            </a:extLst>
          </p:cNvPr>
          <p:cNvSpPr txBox="1"/>
          <p:nvPr/>
        </p:nvSpPr>
        <p:spPr>
          <a:xfrm>
            <a:off x="6708775" y="2079625"/>
            <a:ext cx="3876675" cy="830997"/>
          </a:xfrm>
          <a:prstGeom prst="rect">
            <a:avLst/>
          </a:prstGeom>
          <a:noFill/>
        </p:spPr>
        <p:txBody>
          <a:bodyPr wrap="square" lIns="91440" tIns="45720" rIns="91440" bIns="45720" rtlCol="0" anchor="t">
            <a:spAutoFit/>
          </a:bodyPr>
          <a:lstStyle/>
          <a:p>
            <a:pPr algn="ctr"/>
            <a:r>
              <a:rPr lang="en-GB" sz="2400" b="1" dirty="0">
                <a:solidFill>
                  <a:srgbClr val="0E115F"/>
                </a:solidFill>
              </a:rPr>
              <a:t>Feel free to contact us:</a:t>
            </a:r>
            <a:endParaRPr lang="en-US" sz="2000" b="1" dirty="0">
              <a:solidFill>
                <a:srgbClr val="0E115F"/>
              </a:solidFill>
              <a:cs typeface="Arial"/>
            </a:endParaRPr>
          </a:p>
          <a:p>
            <a:pPr algn="ctr"/>
            <a:r>
              <a:rPr lang="en-GB" sz="2400" b="1" dirty="0">
                <a:solidFill>
                  <a:srgbClr val="0E115F"/>
                </a:solidFill>
                <a:hlinkClick r:id="rId4">
                  <a:extLst>
                    <a:ext uri="{A12FA001-AC4F-418D-AE19-62706E023703}">
                      <ahyp:hlinkClr xmlns:ahyp="http://schemas.microsoft.com/office/drawing/2018/hyperlinkcolor" val="tx"/>
                    </a:ext>
                  </a:extLst>
                </a:hlinkClick>
              </a:rPr>
              <a:t>AFF@ricardo.com</a:t>
            </a:r>
            <a:r>
              <a:rPr lang="en-GB" sz="2400" b="1" dirty="0">
                <a:solidFill>
                  <a:srgbClr val="0E115F"/>
                </a:solidFill>
              </a:rPr>
              <a:t> </a:t>
            </a:r>
            <a:endParaRPr lang="en-GB" sz="2000" b="1" dirty="0">
              <a:solidFill>
                <a:srgbClr val="006AB0"/>
              </a:solidFill>
              <a:cs typeface="Arial"/>
            </a:endParaRPr>
          </a:p>
        </p:txBody>
      </p:sp>
      <p:pic>
        <p:nvPicPr>
          <p:cNvPr id="7" name="Picture 6">
            <a:extLst>
              <a:ext uri="{FF2B5EF4-FFF2-40B4-BE49-F238E27FC236}">
                <a16:creationId xmlns:a16="http://schemas.microsoft.com/office/drawing/2014/main" id="{F4E09419-AA6B-FFE0-225D-77B1FF1D29DC}"/>
              </a:ext>
            </a:extLst>
          </p:cNvPr>
          <p:cNvPicPr>
            <a:picLocks noChangeAspect="1"/>
          </p:cNvPicPr>
          <p:nvPr/>
        </p:nvPicPr>
        <p:blipFill>
          <a:blip r:embed="rId5"/>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386546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048253C-9562-F63D-30F5-9DED53165E24}"/>
              </a:ext>
            </a:extLst>
          </p:cNvPr>
          <p:cNvPicPr>
            <a:picLocks noChangeAspect="1"/>
          </p:cNvPicPr>
          <p:nvPr/>
        </p:nvPicPr>
        <p:blipFill>
          <a:blip r:embed="rId3"/>
          <a:stretch>
            <a:fillRect/>
          </a:stretch>
        </p:blipFill>
        <p:spPr>
          <a:xfrm>
            <a:off x="2127380" y="6265136"/>
            <a:ext cx="1574832" cy="473697"/>
          </a:xfrm>
          <a:prstGeom prst="rect">
            <a:avLst/>
          </a:prstGeom>
        </p:spPr>
      </p:pic>
      <p:sp>
        <p:nvSpPr>
          <p:cNvPr id="31" name="Rectangle: Rounded Corners 30">
            <a:extLst>
              <a:ext uri="{FF2B5EF4-FFF2-40B4-BE49-F238E27FC236}">
                <a16:creationId xmlns:a16="http://schemas.microsoft.com/office/drawing/2014/main" id="{3497C3B4-97C8-BB0B-69DA-CD065ED135DC}"/>
              </a:ext>
            </a:extLst>
          </p:cNvPr>
          <p:cNvSpPr/>
          <p:nvPr/>
        </p:nvSpPr>
        <p:spPr>
          <a:xfrm>
            <a:off x="9193466" y="1349890"/>
            <a:ext cx="2794476" cy="72779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D9157138-464F-F4E7-8CFE-9419A6754B48}"/>
              </a:ext>
            </a:extLst>
          </p:cNvPr>
          <p:cNvSpPr/>
          <p:nvPr/>
        </p:nvSpPr>
        <p:spPr>
          <a:xfrm>
            <a:off x="6152915" y="1349891"/>
            <a:ext cx="2835171" cy="72779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68DAB523-48D4-6F29-6F43-A2D03B5F4BC5}"/>
              </a:ext>
            </a:extLst>
          </p:cNvPr>
          <p:cNvSpPr/>
          <p:nvPr/>
        </p:nvSpPr>
        <p:spPr>
          <a:xfrm>
            <a:off x="3156353" y="1349891"/>
            <a:ext cx="2835171" cy="72779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FD498F34-4EB4-8188-67EE-B7657939EE8A}"/>
              </a:ext>
            </a:extLst>
          </p:cNvPr>
          <p:cNvSpPr/>
          <p:nvPr/>
        </p:nvSpPr>
        <p:spPr>
          <a:xfrm>
            <a:off x="124587" y="1349890"/>
            <a:ext cx="2831677" cy="72779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3FB08701-826B-609E-37EC-6BC787386EF2}"/>
              </a:ext>
            </a:extLst>
          </p:cNvPr>
          <p:cNvSpPr/>
          <p:nvPr/>
        </p:nvSpPr>
        <p:spPr>
          <a:xfrm>
            <a:off x="9186425" y="2232634"/>
            <a:ext cx="2883187" cy="4053728"/>
          </a:xfrm>
          <a:prstGeom prst="roundRect">
            <a:avLst/>
          </a:prstGeom>
          <a:solidFill>
            <a:srgbClr val="006853"/>
          </a:solid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7EC06D45-3414-FE38-12C0-557CBB194A94}"/>
              </a:ext>
            </a:extLst>
          </p:cNvPr>
          <p:cNvSpPr/>
          <p:nvPr/>
        </p:nvSpPr>
        <p:spPr>
          <a:xfrm>
            <a:off x="6140220" y="2232634"/>
            <a:ext cx="2883187" cy="4053728"/>
          </a:xfrm>
          <a:prstGeom prst="roundRect">
            <a:avLst/>
          </a:prstGeom>
          <a:solidFill>
            <a:srgbClr val="006853"/>
          </a:solid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914B821B-CCB5-E2F0-F94D-A0351ED44F99}"/>
              </a:ext>
            </a:extLst>
          </p:cNvPr>
          <p:cNvSpPr/>
          <p:nvPr/>
        </p:nvSpPr>
        <p:spPr>
          <a:xfrm>
            <a:off x="3156353" y="2232634"/>
            <a:ext cx="2883187" cy="4053728"/>
          </a:xfrm>
          <a:prstGeom prst="roundRect">
            <a:avLst/>
          </a:prstGeom>
          <a:solidFill>
            <a:srgbClr val="006853"/>
          </a:solid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9" name="Rectangle: Rounded Corners 18">
            <a:extLst>
              <a:ext uri="{FF2B5EF4-FFF2-40B4-BE49-F238E27FC236}">
                <a16:creationId xmlns:a16="http://schemas.microsoft.com/office/drawing/2014/main" id="{A624D86B-A007-FCE2-5977-02C43505812C}"/>
              </a:ext>
            </a:extLst>
          </p:cNvPr>
          <p:cNvSpPr/>
          <p:nvPr/>
        </p:nvSpPr>
        <p:spPr>
          <a:xfrm>
            <a:off x="132513" y="2232634"/>
            <a:ext cx="2883187" cy="4053728"/>
          </a:xfrm>
          <a:prstGeom prst="roundRect">
            <a:avLst/>
          </a:prstGeom>
          <a:solidFill>
            <a:srgbClr val="006853"/>
          </a:solid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2BD2E25-7687-5446-FE2F-3649EE1B490E}"/>
              </a:ext>
            </a:extLst>
          </p:cNvPr>
          <p:cNvSpPr>
            <a:spLocks noGrp="1"/>
          </p:cNvSpPr>
          <p:nvPr>
            <p:ph type="title"/>
          </p:nvPr>
        </p:nvSpPr>
        <p:spPr>
          <a:xfrm>
            <a:off x="371474" y="365105"/>
            <a:ext cx="11449049" cy="1250421"/>
          </a:xfrm>
        </p:spPr>
        <p:txBody>
          <a:bodyPr vert="horz" lIns="0" tIns="0" rIns="0" bIns="0" rtlCol="0" anchor="t" anchorCtr="0">
            <a:normAutofit/>
          </a:bodyPr>
          <a:lstStyle/>
          <a:p>
            <a:r>
              <a:rPr lang="en-GB" dirty="0"/>
              <a:t>Recent SAF announcements</a:t>
            </a:r>
          </a:p>
        </p:txBody>
      </p:sp>
      <p:sp>
        <p:nvSpPr>
          <p:cNvPr id="13" name="TextBox 12">
            <a:extLst>
              <a:ext uri="{FF2B5EF4-FFF2-40B4-BE49-F238E27FC236}">
                <a16:creationId xmlns:a16="http://schemas.microsoft.com/office/drawing/2014/main" id="{846E4E8A-3F94-A373-CCC5-9A594D34C017}"/>
              </a:ext>
            </a:extLst>
          </p:cNvPr>
          <p:cNvSpPr txBox="1"/>
          <p:nvPr/>
        </p:nvSpPr>
        <p:spPr>
          <a:xfrm>
            <a:off x="499907" y="1475938"/>
            <a:ext cx="2698811" cy="400110"/>
          </a:xfrm>
          <a:prstGeom prst="rect">
            <a:avLst/>
          </a:prstGeom>
          <a:noFill/>
        </p:spPr>
        <p:txBody>
          <a:bodyPr wrap="square">
            <a:spAutoFit/>
          </a:bodyPr>
          <a:lstStyle/>
          <a:p>
            <a:r>
              <a:rPr lang="en-GB" sz="2000" b="1">
                <a:solidFill>
                  <a:schemeClr val="bg1"/>
                </a:solidFill>
              </a:rPr>
              <a:t>SAF Mandate </a:t>
            </a:r>
          </a:p>
        </p:txBody>
      </p:sp>
      <p:sp>
        <p:nvSpPr>
          <p:cNvPr id="14" name="TextBox 13">
            <a:extLst>
              <a:ext uri="{FF2B5EF4-FFF2-40B4-BE49-F238E27FC236}">
                <a16:creationId xmlns:a16="http://schemas.microsoft.com/office/drawing/2014/main" id="{1FBA50E2-CB63-6CF7-DE31-1895965B1FD7}"/>
              </a:ext>
            </a:extLst>
          </p:cNvPr>
          <p:cNvSpPr txBox="1"/>
          <p:nvPr/>
        </p:nvSpPr>
        <p:spPr>
          <a:xfrm>
            <a:off x="3227015" y="1349891"/>
            <a:ext cx="2597241" cy="707886"/>
          </a:xfrm>
          <a:prstGeom prst="rect">
            <a:avLst/>
          </a:prstGeom>
          <a:noFill/>
        </p:spPr>
        <p:txBody>
          <a:bodyPr wrap="square">
            <a:spAutoFit/>
          </a:bodyPr>
          <a:lstStyle/>
          <a:p>
            <a:pPr algn="ctr"/>
            <a:r>
              <a:rPr lang="en-GB" sz="2000" b="1">
                <a:solidFill>
                  <a:schemeClr val="bg1"/>
                </a:solidFill>
              </a:rPr>
              <a:t>Advanced Fuels Fund </a:t>
            </a:r>
          </a:p>
        </p:txBody>
      </p:sp>
      <p:sp>
        <p:nvSpPr>
          <p:cNvPr id="16" name="TextBox 15">
            <a:extLst>
              <a:ext uri="{FF2B5EF4-FFF2-40B4-BE49-F238E27FC236}">
                <a16:creationId xmlns:a16="http://schemas.microsoft.com/office/drawing/2014/main" id="{A429BF5B-D2C9-D274-47BD-1C76176FAD38}"/>
              </a:ext>
            </a:extLst>
          </p:cNvPr>
          <p:cNvSpPr txBox="1"/>
          <p:nvPr/>
        </p:nvSpPr>
        <p:spPr>
          <a:xfrm>
            <a:off x="6152415" y="1363491"/>
            <a:ext cx="2698811" cy="1015663"/>
          </a:xfrm>
          <a:prstGeom prst="rect">
            <a:avLst/>
          </a:prstGeom>
          <a:noFill/>
        </p:spPr>
        <p:txBody>
          <a:bodyPr wrap="square">
            <a:spAutoFit/>
          </a:bodyPr>
          <a:lstStyle/>
          <a:p>
            <a:pPr algn="ctr"/>
            <a:r>
              <a:rPr lang="en-GB" sz="2000" b="1">
                <a:solidFill>
                  <a:schemeClr val="bg1"/>
                </a:solidFill>
              </a:rPr>
              <a:t>SAF Clearing </a:t>
            </a:r>
          </a:p>
          <a:p>
            <a:pPr algn="ctr"/>
            <a:r>
              <a:rPr lang="en-GB" sz="2000" b="1">
                <a:solidFill>
                  <a:schemeClr val="bg1"/>
                </a:solidFill>
              </a:rPr>
              <a:t>House</a:t>
            </a:r>
          </a:p>
          <a:p>
            <a:endParaRPr lang="en-GB" sz="2000" b="1">
              <a:solidFill>
                <a:schemeClr val="accent6">
                  <a:lumMod val="75000"/>
                </a:schemeClr>
              </a:solidFill>
            </a:endParaRPr>
          </a:p>
        </p:txBody>
      </p:sp>
      <p:sp>
        <p:nvSpPr>
          <p:cNvPr id="18" name="TextBox 17">
            <a:extLst>
              <a:ext uri="{FF2B5EF4-FFF2-40B4-BE49-F238E27FC236}">
                <a16:creationId xmlns:a16="http://schemas.microsoft.com/office/drawing/2014/main" id="{E6F4D4E3-D489-461F-2B3C-B6BD44D520AB}"/>
              </a:ext>
            </a:extLst>
          </p:cNvPr>
          <p:cNvSpPr txBox="1"/>
          <p:nvPr/>
        </p:nvSpPr>
        <p:spPr>
          <a:xfrm>
            <a:off x="9259401" y="1349891"/>
            <a:ext cx="2561122" cy="707886"/>
          </a:xfrm>
          <a:prstGeom prst="rect">
            <a:avLst/>
          </a:prstGeom>
          <a:noFill/>
        </p:spPr>
        <p:txBody>
          <a:bodyPr wrap="square">
            <a:spAutoFit/>
          </a:bodyPr>
          <a:lstStyle/>
          <a:p>
            <a:pPr algn="ctr"/>
            <a:r>
              <a:rPr lang="en-GB" sz="2000" b="1">
                <a:solidFill>
                  <a:schemeClr val="bg1"/>
                </a:solidFill>
              </a:rPr>
              <a:t>SAF Commercialisation</a:t>
            </a:r>
          </a:p>
        </p:txBody>
      </p:sp>
      <p:pic>
        <p:nvPicPr>
          <p:cNvPr id="24" name="Graphic 23" descr="Airplane with solid fill">
            <a:extLst>
              <a:ext uri="{FF2B5EF4-FFF2-40B4-BE49-F238E27FC236}">
                <a16:creationId xmlns:a16="http://schemas.microsoft.com/office/drawing/2014/main" id="{843BEB13-9F4D-8ED5-4EDE-9758913F90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17" y="2841912"/>
            <a:ext cx="2835171" cy="2835171"/>
          </a:xfrm>
          <a:prstGeom prst="rect">
            <a:avLst/>
          </a:prstGeom>
        </p:spPr>
      </p:pic>
      <p:pic>
        <p:nvPicPr>
          <p:cNvPr id="25" name="Graphic 24" descr="Airplane with solid fill">
            <a:extLst>
              <a:ext uri="{FF2B5EF4-FFF2-40B4-BE49-F238E27FC236}">
                <a16:creationId xmlns:a16="http://schemas.microsoft.com/office/drawing/2014/main" id="{6B3F1D57-5CD7-0C78-32AD-2C5788005E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9463" y="2843541"/>
            <a:ext cx="2835171" cy="2835171"/>
          </a:xfrm>
          <a:prstGeom prst="rect">
            <a:avLst/>
          </a:prstGeom>
        </p:spPr>
      </p:pic>
      <p:pic>
        <p:nvPicPr>
          <p:cNvPr id="26" name="Graphic 25" descr="Airplane with solid fill">
            <a:extLst>
              <a:ext uri="{FF2B5EF4-FFF2-40B4-BE49-F238E27FC236}">
                <a16:creationId xmlns:a16="http://schemas.microsoft.com/office/drawing/2014/main" id="{1E0157AA-A89B-AEAB-3896-ACF1870BBB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2915" y="2841912"/>
            <a:ext cx="2835171" cy="2835171"/>
          </a:xfrm>
          <a:prstGeom prst="rect">
            <a:avLst/>
          </a:prstGeom>
        </p:spPr>
      </p:pic>
      <p:pic>
        <p:nvPicPr>
          <p:cNvPr id="27" name="Graphic 26" descr="Airplane with solid fill">
            <a:extLst>
              <a:ext uri="{FF2B5EF4-FFF2-40B4-BE49-F238E27FC236}">
                <a16:creationId xmlns:a16="http://schemas.microsoft.com/office/drawing/2014/main" id="{A78D0874-7ADA-1480-C174-CA2916E315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92691" y="2841912"/>
            <a:ext cx="2835171" cy="2835171"/>
          </a:xfrm>
          <a:prstGeom prst="rect">
            <a:avLst/>
          </a:prstGeom>
        </p:spPr>
      </p:pic>
      <p:sp>
        <p:nvSpPr>
          <p:cNvPr id="5" name="TextBox 4">
            <a:extLst>
              <a:ext uri="{FF2B5EF4-FFF2-40B4-BE49-F238E27FC236}">
                <a16:creationId xmlns:a16="http://schemas.microsoft.com/office/drawing/2014/main" id="{72CEF759-F628-0793-C898-EF1A0913FFA5}"/>
              </a:ext>
            </a:extLst>
          </p:cNvPr>
          <p:cNvSpPr txBox="1"/>
          <p:nvPr/>
        </p:nvSpPr>
        <p:spPr>
          <a:xfrm>
            <a:off x="292940" y="2589558"/>
            <a:ext cx="2584293" cy="3887788"/>
          </a:xfrm>
          <a:prstGeom prst="rect">
            <a:avLst/>
          </a:prstGeom>
        </p:spPr>
        <p:txBody>
          <a:bodyPr vert="horz" wrap="square" lIns="0" tIns="0" rIns="0" bIns="0" rtlCol="0" anchor="t">
            <a:normAutofit/>
          </a:bodyPr>
          <a:lstStyle/>
          <a:p>
            <a:pPr algn="ctr">
              <a:lnSpc>
                <a:spcPct val="90000"/>
              </a:lnSpc>
              <a:spcAft>
                <a:spcPts val="600"/>
              </a:spcAft>
              <a:buFont typeface="Arial" panose="020B0604020202020204" pitchFamily="34" charset="0"/>
            </a:pPr>
            <a:r>
              <a:rPr lang="en-GB" sz="2000" b="1">
                <a:solidFill>
                  <a:schemeClr val="bg1"/>
                </a:solidFill>
              </a:rPr>
              <a:t>Second consultation published</a:t>
            </a:r>
            <a:endParaRPr lang="en-US">
              <a:solidFill>
                <a:schemeClr val="bg1"/>
              </a:solidFill>
            </a:endParaRPr>
          </a:p>
          <a:p>
            <a:pPr algn="ctr">
              <a:lnSpc>
                <a:spcPct val="90000"/>
              </a:lnSpc>
              <a:spcAft>
                <a:spcPts val="600"/>
              </a:spcAft>
              <a:buFont typeface="Arial" panose="020B0604020202020204" pitchFamily="34" charset="0"/>
            </a:pPr>
            <a:r>
              <a:rPr lang="en-GB" sz="2000">
                <a:solidFill>
                  <a:schemeClr val="bg1"/>
                </a:solidFill>
              </a:rPr>
              <a:t>Sets out SAF trajectories, level of support, and proposals for how the mandate will work in practice. </a:t>
            </a:r>
            <a:endParaRPr lang="en-GB" sz="2000">
              <a:solidFill>
                <a:schemeClr val="bg1"/>
              </a:solidFill>
              <a:cs typeface="Arial"/>
            </a:endParaRPr>
          </a:p>
          <a:p>
            <a:pPr algn="ctr">
              <a:lnSpc>
                <a:spcPct val="90000"/>
              </a:lnSpc>
              <a:spcAft>
                <a:spcPts val="600"/>
              </a:spcAft>
              <a:buFont typeface="Arial" panose="020B0604020202020204" pitchFamily="34" charset="0"/>
            </a:pPr>
            <a:r>
              <a:rPr lang="en-GB" sz="2000" b="1">
                <a:solidFill>
                  <a:schemeClr val="bg1"/>
                </a:solidFill>
              </a:rPr>
              <a:t>Consultation closes on 22 June 2023.</a:t>
            </a:r>
            <a:endParaRPr lang="en-GB" sz="2000" b="1">
              <a:solidFill>
                <a:schemeClr val="bg1"/>
              </a:solidFill>
              <a:cs typeface="Arial"/>
            </a:endParaRPr>
          </a:p>
          <a:p>
            <a:pPr algn="ctr">
              <a:lnSpc>
                <a:spcPct val="90000"/>
              </a:lnSpc>
              <a:spcAft>
                <a:spcPts val="600"/>
              </a:spcAft>
              <a:buFont typeface="Arial" panose="020B0604020202020204" pitchFamily="34" charset="0"/>
            </a:pPr>
            <a:r>
              <a:rPr lang="en-GB" sz="2000">
                <a:solidFill>
                  <a:schemeClr val="bg1"/>
                </a:solidFill>
              </a:rPr>
              <a:t>We are on track to </a:t>
            </a:r>
            <a:r>
              <a:rPr lang="en-GB" sz="2000" b="1">
                <a:solidFill>
                  <a:schemeClr val="bg1"/>
                </a:solidFill>
              </a:rPr>
              <a:t>implement from 2025. </a:t>
            </a:r>
            <a:endParaRPr lang="en-GB" sz="2000" b="1">
              <a:solidFill>
                <a:schemeClr val="bg1"/>
              </a:solidFill>
              <a:cs typeface="Arial"/>
            </a:endParaRPr>
          </a:p>
        </p:txBody>
      </p:sp>
      <p:sp>
        <p:nvSpPr>
          <p:cNvPr id="7" name="TextBox 6">
            <a:extLst>
              <a:ext uri="{FF2B5EF4-FFF2-40B4-BE49-F238E27FC236}">
                <a16:creationId xmlns:a16="http://schemas.microsoft.com/office/drawing/2014/main" id="{8DCD7C05-5946-FBD1-7440-9EB0B1320265}"/>
              </a:ext>
            </a:extLst>
          </p:cNvPr>
          <p:cNvSpPr txBox="1"/>
          <p:nvPr/>
        </p:nvSpPr>
        <p:spPr>
          <a:xfrm>
            <a:off x="3165681" y="2583019"/>
            <a:ext cx="2839897" cy="3887788"/>
          </a:xfrm>
          <a:prstGeom prst="rect">
            <a:avLst/>
          </a:prstGeom>
          <a:noFill/>
        </p:spPr>
        <p:txBody>
          <a:bodyPr wrap="square" lIns="91440" tIns="45720" rIns="91440" bIns="45720" anchor="t">
            <a:normAutofit/>
          </a:bodyPr>
          <a:lstStyle/>
          <a:p>
            <a:pPr algn="ctr">
              <a:lnSpc>
                <a:spcPct val="90000"/>
              </a:lnSpc>
              <a:spcAft>
                <a:spcPts val="600"/>
              </a:spcAft>
            </a:pPr>
            <a:r>
              <a:rPr lang="en-GB" sz="2000" b="1">
                <a:solidFill>
                  <a:schemeClr val="bg1"/>
                </a:solidFill>
              </a:rPr>
              <a:t>Second application window opened. </a:t>
            </a:r>
            <a:endParaRPr lang="en-US"/>
          </a:p>
          <a:p>
            <a:pPr algn="ctr">
              <a:lnSpc>
                <a:spcPct val="90000"/>
              </a:lnSpc>
              <a:spcAft>
                <a:spcPts val="600"/>
              </a:spcAft>
            </a:pPr>
            <a:r>
              <a:rPr lang="en-GB" sz="2000">
                <a:solidFill>
                  <a:schemeClr val="bg1"/>
                </a:solidFill>
              </a:rPr>
              <a:t>£55.8m available to support more UK SAF plant projects through to construction.</a:t>
            </a:r>
            <a:endParaRPr lang="en-GB" sz="2000">
              <a:solidFill>
                <a:schemeClr val="bg1"/>
              </a:solidFill>
              <a:cs typeface="Arial"/>
            </a:endParaRPr>
          </a:p>
          <a:p>
            <a:pPr algn="ctr">
              <a:lnSpc>
                <a:spcPct val="90000"/>
              </a:lnSpc>
              <a:spcAft>
                <a:spcPts val="600"/>
              </a:spcAft>
            </a:pPr>
            <a:r>
              <a:rPr lang="en-GB" sz="2000" b="1">
                <a:solidFill>
                  <a:schemeClr val="bg1"/>
                </a:solidFill>
                <a:hlinkClick r:id="rId7">
                  <a:extLst>
                    <a:ext uri="{A12FA001-AC4F-418D-AE19-62706E023703}">
                      <ahyp:hlinkClr xmlns:ahyp="http://schemas.microsoft.com/office/drawing/2018/hyperlinkcolor" val="tx"/>
                    </a:ext>
                  </a:extLst>
                </a:hlinkClick>
              </a:rPr>
              <a:t>Applications</a:t>
            </a:r>
            <a:r>
              <a:rPr lang="en-GB" sz="2000" b="1">
                <a:solidFill>
                  <a:schemeClr val="bg1"/>
                </a:solidFill>
              </a:rPr>
              <a:t> must be submitted before 7 June at 16:00 BST. </a:t>
            </a:r>
            <a:endParaRPr lang="en-GB" sz="2000" b="1">
              <a:solidFill>
                <a:schemeClr val="bg1"/>
              </a:solidFill>
              <a:cs typeface="Arial"/>
            </a:endParaRPr>
          </a:p>
          <a:p>
            <a:pPr>
              <a:lnSpc>
                <a:spcPct val="90000"/>
              </a:lnSpc>
              <a:spcAft>
                <a:spcPts val="600"/>
              </a:spcAft>
            </a:pPr>
            <a:endParaRPr lang="en-GB" sz="2000"/>
          </a:p>
        </p:txBody>
      </p:sp>
      <p:sp>
        <p:nvSpPr>
          <p:cNvPr id="11" name="TextBox 10">
            <a:extLst>
              <a:ext uri="{FF2B5EF4-FFF2-40B4-BE49-F238E27FC236}">
                <a16:creationId xmlns:a16="http://schemas.microsoft.com/office/drawing/2014/main" id="{2161B29E-0C35-E18E-D599-EDB63C8DE433}"/>
              </a:ext>
            </a:extLst>
          </p:cNvPr>
          <p:cNvSpPr txBox="1"/>
          <p:nvPr/>
        </p:nvSpPr>
        <p:spPr>
          <a:xfrm>
            <a:off x="6317964" y="2593690"/>
            <a:ext cx="2505075" cy="3887788"/>
          </a:xfrm>
          <a:prstGeom prst="rect">
            <a:avLst/>
          </a:prstGeom>
          <a:noFill/>
        </p:spPr>
        <p:txBody>
          <a:bodyPr wrap="square" lIns="91440" tIns="45720" rIns="91440" bIns="45720" anchor="t">
            <a:normAutofit/>
          </a:bodyPr>
          <a:lstStyle/>
          <a:p>
            <a:pPr algn="ctr">
              <a:lnSpc>
                <a:spcPct val="90000"/>
              </a:lnSpc>
              <a:spcAft>
                <a:spcPts val="600"/>
              </a:spcAft>
            </a:pPr>
            <a:r>
              <a:rPr lang="en-GB" sz="2000">
                <a:solidFill>
                  <a:schemeClr val="bg1"/>
                </a:solidFill>
              </a:rPr>
              <a:t>Confirmed the </a:t>
            </a:r>
            <a:r>
              <a:rPr lang="en-GB" sz="2000" b="1">
                <a:solidFill>
                  <a:schemeClr val="bg1"/>
                </a:solidFill>
              </a:rPr>
              <a:t>delivery partner</a:t>
            </a:r>
            <a:r>
              <a:rPr lang="en-GB" sz="2000">
                <a:solidFill>
                  <a:schemeClr val="bg1"/>
                </a:solidFill>
              </a:rPr>
              <a:t> - University of Sheffield supported by Ricardo.</a:t>
            </a:r>
            <a:endParaRPr lang="en-US">
              <a:solidFill>
                <a:schemeClr val="bg1"/>
              </a:solidFill>
            </a:endParaRPr>
          </a:p>
          <a:p>
            <a:pPr algn="ctr">
              <a:lnSpc>
                <a:spcPct val="90000"/>
              </a:lnSpc>
              <a:spcAft>
                <a:spcPts val="600"/>
              </a:spcAft>
            </a:pPr>
            <a:r>
              <a:rPr lang="en-GB" sz="2000" b="1">
                <a:solidFill>
                  <a:schemeClr val="bg1"/>
                </a:solidFill>
              </a:rPr>
              <a:t>We intend to launch the Clearing House in summer 2023. </a:t>
            </a:r>
            <a:endParaRPr lang="en-GB" sz="2000" b="1">
              <a:solidFill>
                <a:schemeClr val="bg1"/>
              </a:solidFill>
              <a:cs typeface="Arial"/>
            </a:endParaRPr>
          </a:p>
        </p:txBody>
      </p:sp>
      <p:sp>
        <p:nvSpPr>
          <p:cNvPr id="9" name="TextBox 8">
            <a:extLst>
              <a:ext uri="{FF2B5EF4-FFF2-40B4-BE49-F238E27FC236}">
                <a16:creationId xmlns:a16="http://schemas.microsoft.com/office/drawing/2014/main" id="{EFEE555D-198E-B40C-7066-F8B2061DDA16}"/>
              </a:ext>
            </a:extLst>
          </p:cNvPr>
          <p:cNvSpPr txBox="1"/>
          <p:nvPr/>
        </p:nvSpPr>
        <p:spPr>
          <a:xfrm>
            <a:off x="9292691" y="2582349"/>
            <a:ext cx="2698808" cy="3887788"/>
          </a:xfrm>
          <a:prstGeom prst="rect">
            <a:avLst/>
          </a:prstGeom>
          <a:noFill/>
        </p:spPr>
        <p:txBody>
          <a:bodyPr wrap="square" lIns="91440" tIns="45720" rIns="91440" bIns="45720" anchor="t">
            <a:normAutofit/>
          </a:bodyPr>
          <a:lstStyle/>
          <a:p>
            <a:pPr algn="ctr">
              <a:lnSpc>
                <a:spcPct val="90000"/>
              </a:lnSpc>
              <a:spcAft>
                <a:spcPts val="600"/>
              </a:spcAft>
            </a:pPr>
            <a:r>
              <a:rPr lang="en-GB" sz="2000" dirty="0">
                <a:solidFill>
                  <a:schemeClr val="bg1"/>
                </a:solidFill>
              </a:rPr>
              <a:t>We commissioned an independent evaluation from Philip New in October 2022 into how to accelerate investment into a UK SAF industry. </a:t>
            </a:r>
            <a:endParaRPr lang="en-US" dirty="0">
              <a:solidFill>
                <a:schemeClr val="bg1"/>
              </a:solidFill>
            </a:endParaRPr>
          </a:p>
          <a:p>
            <a:pPr algn="ctr">
              <a:lnSpc>
                <a:spcPct val="90000"/>
              </a:lnSpc>
              <a:spcAft>
                <a:spcPts val="600"/>
              </a:spcAft>
            </a:pPr>
            <a:r>
              <a:rPr lang="en-GB" sz="2000" b="1" dirty="0">
                <a:solidFill>
                  <a:schemeClr val="bg1"/>
                </a:solidFill>
              </a:rPr>
              <a:t>We have now published </a:t>
            </a:r>
            <a:r>
              <a:rPr lang="en-GB" sz="2000" b="1" dirty="0">
                <a:solidFill>
                  <a:schemeClr val="bg1"/>
                </a:solidFill>
                <a:ea typeface="+mn-lt"/>
                <a:cs typeface="+mn-lt"/>
              </a:rPr>
              <a:t>Philip New's independent </a:t>
            </a:r>
            <a:r>
              <a:rPr lang="en-GB" sz="2000" b="1" dirty="0">
                <a:solidFill>
                  <a:schemeClr val="bg1"/>
                </a:solidFill>
                <a:ea typeface="+mn-lt"/>
                <a:cs typeface="+mn-lt"/>
                <a:hlinkClick r:id="rId8">
                  <a:extLst>
                    <a:ext uri="{A12FA001-AC4F-418D-AE19-62706E023703}">
                      <ahyp:hlinkClr xmlns:ahyp="http://schemas.microsoft.com/office/drawing/2018/hyperlinkcolor" val="tx"/>
                    </a:ext>
                  </a:extLst>
                </a:hlinkClick>
              </a:rPr>
              <a:t>report and our response.</a:t>
            </a:r>
            <a:endParaRPr lang="en-GB" sz="2000" b="1" dirty="0">
              <a:solidFill>
                <a:schemeClr val="bg1"/>
              </a:solidFill>
              <a:ea typeface="+mn-lt"/>
              <a:cs typeface="+mn-lt"/>
            </a:endParaRPr>
          </a:p>
        </p:txBody>
      </p:sp>
      <p:sp>
        <p:nvSpPr>
          <p:cNvPr id="8" name="Footer Placeholder 3">
            <a:extLst>
              <a:ext uri="{FF2B5EF4-FFF2-40B4-BE49-F238E27FC236}">
                <a16:creationId xmlns:a16="http://schemas.microsoft.com/office/drawing/2014/main" id="{DDF38CBC-463A-6772-ABEC-ABED4AB414AC}"/>
              </a:ext>
            </a:extLst>
          </p:cNvPr>
          <p:cNvSpPr>
            <a:spLocks noGrp="1"/>
          </p:cNvSpPr>
          <p:nvPr>
            <p:ph type="ftr" sz="quarter" idx="11"/>
          </p:nvPr>
        </p:nvSpPr>
        <p:spPr>
          <a:xfrm>
            <a:off x="3599675" y="6469308"/>
            <a:ext cx="5104988" cy="180908"/>
          </a:xfrm>
        </p:spPr>
        <p:txBody>
          <a:bodyPr lIns="91440" tIns="45720" rIns="91440" bIns="45720" anchor="t"/>
          <a:lstStyle/>
          <a:p>
            <a:pPr algn="ctr"/>
            <a:r>
              <a:rPr lang="en-GB" dirty="0"/>
              <a:t>Advanced Fuels Fund launch event (second window) – 19</a:t>
            </a:r>
            <a:r>
              <a:rPr lang="en-GB" baseline="30000" dirty="0"/>
              <a:t>th</a:t>
            </a:r>
            <a:r>
              <a:rPr lang="en-GB" dirty="0"/>
              <a:t> April 2023</a:t>
            </a:r>
          </a:p>
        </p:txBody>
      </p:sp>
    </p:spTree>
    <p:custDataLst>
      <p:tags r:id="rId1"/>
    </p:custDataLst>
    <p:extLst>
      <p:ext uri="{BB962C8B-B14F-4D97-AF65-F5344CB8AC3E}">
        <p14:creationId xmlns:p14="http://schemas.microsoft.com/office/powerpoint/2010/main" val="81076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5251-F750-768A-3342-DF5CFCDA02DF}"/>
              </a:ext>
            </a:extLst>
          </p:cNvPr>
          <p:cNvSpPr>
            <a:spLocks noGrp="1"/>
          </p:cNvSpPr>
          <p:nvPr>
            <p:ph type="title"/>
          </p:nvPr>
        </p:nvSpPr>
        <p:spPr/>
        <p:txBody>
          <a:bodyPr/>
          <a:lstStyle/>
          <a:p>
            <a:r>
              <a:rPr lang="en-GB" dirty="0"/>
              <a:t>Advanced Fuels Fund Overview</a:t>
            </a:r>
          </a:p>
        </p:txBody>
      </p:sp>
      <p:sp>
        <p:nvSpPr>
          <p:cNvPr id="6" name="Footer Placeholder 3">
            <a:extLst>
              <a:ext uri="{FF2B5EF4-FFF2-40B4-BE49-F238E27FC236}">
                <a16:creationId xmlns:a16="http://schemas.microsoft.com/office/drawing/2014/main" id="{E013D26E-8765-BA9C-0E73-C66B8ED1C980}"/>
              </a:ext>
            </a:extLst>
          </p:cNvPr>
          <p:cNvSpPr>
            <a:spLocks noGrp="1"/>
          </p:cNvSpPr>
          <p:nvPr>
            <p:ph type="ftr" sz="quarter" idx="11"/>
          </p:nvPr>
        </p:nvSpPr>
        <p:spPr>
          <a:xfrm>
            <a:off x="3548014" y="6340155"/>
            <a:ext cx="5104988" cy="180908"/>
          </a:xfrm>
        </p:spPr>
        <p:txBody>
          <a:bodyPr lIns="91440" tIns="45720" rIns="91440" bIns="45720" anchor="t"/>
          <a:lstStyle/>
          <a:p>
            <a:pPr algn="ctr"/>
            <a:r>
              <a:rPr lang="en-GB" dirty="0">
                <a:solidFill>
                  <a:schemeClr val="bg1"/>
                </a:solidFill>
              </a:rPr>
              <a:t>Advanced Fuels Fund launch event (second window) – 19th April 2023</a:t>
            </a:r>
          </a:p>
        </p:txBody>
      </p:sp>
    </p:spTree>
    <p:custDataLst>
      <p:tags r:id="rId1"/>
    </p:custDataLst>
    <p:extLst>
      <p:ext uri="{BB962C8B-B14F-4D97-AF65-F5344CB8AC3E}">
        <p14:creationId xmlns:p14="http://schemas.microsoft.com/office/powerpoint/2010/main" val="404414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DAF81-9B08-411D-BAAE-C758146039CD}"/>
              </a:ext>
            </a:extLst>
          </p:cNvPr>
          <p:cNvSpPr>
            <a:spLocks noGrp="1"/>
          </p:cNvSpPr>
          <p:nvPr>
            <p:ph type="title"/>
          </p:nvPr>
        </p:nvSpPr>
        <p:spPr/>
        <p:txBody>
          <a:bodyPr/>
          <a:lstStyle/>
          <a:p>
            <a:r>
              <a:rPr lang="en-GB" dirty="0"/>
              <a:t>AFF background</a:t>
            </a:r>
          </a:p>
        </p:txBody>
      </p:sp>
      <p:sp>
        <p:nvSpPr>
          <p:cNvPr id="3" name="Content Placeholder 2">
            <a:extLst>
              <a:ext uri="{FF2B5EF4-FFF2-40B4-BE49-F238E27FC236}">
                <a16:creationId xmlns:a16="http://schemas.microsoft.com/office/drawing/2014/main" id="{A4EA82D0-BEAF-462F-AB28-9167DAECE9F7}"/>
              </a:ext>
            </a:extLst>
          </p:cNvPr>
          <p:cNvSpPr>
            <a:spLocks noGrp="1"/>
          </p:cNvSpPr>
          <p:nvPr>
            <p:ph idx="1"/>
          </p:nvPr>
        </p:nvSpPr>
        <p:spPr>
          <a:xfrm>
            <a:off x="495302" y="1383052"/>
            <a:ext cx="9920815" cy="3888695"/>
          </a:xfrm>
        </p:spPr>
        <p:txBody>
          <a:bodyPr vert="horz" lIns="0" tIns="0" rIns="0" bIns="0" rtlCol="0" anchor="t">
            <a:noAutofit/>
          </a:bodyPr>
          <a:lstStyle/>
          <a:p>
            <a:pPr marL="0" indent="0">
              <a:buNone/>
            </a:pPr>
            <a:r>
              <a:rPr lang="en-GB" dirty="0"/>
              <a:t>Existing Government support for the sector</a:t>
            </a:r>
            <a:endParaRPr lang="en-US" dirty="0">
              <a:cs typeface="Arial"/>
            </a:endParaRPr>
          </a:p>
          <a:p>
            <a:pPr marL="229870" lvl="1" indent="-229870">
              <a:buChar char="•"/>
            </a:pPr>
            <a:r>
              <a:rPr lang="en-GB" dirty="0"/>
              <a:t>£15m Green Fuels, Green Skies (GFGS) Competition, £22m Future Fuels for Flight &amp; Freight Competition (F4C), £25m Advanced Biofuels Demonstration Competition (ABDC)</a:t>
            </a:r>
            <a:endParaRPr lang="en-GB" dirty="0">
              <a:cs typeface="Arial"/>
            </a:endParaRPr>
          </a:p>
          <a:p>
            <a:pPr lvl="1">
              <a:buChar char="•"/>
            </a:pPr>
            <a:r>
              <a:rPr lang="en-GB" dirty="0"/>
              <a:t>Development fuels sub-target of the Renewable Transport Fuels Obligation (RTFO), new SAF mandate to start in 2025</a:t>
            </a:r>
            <a:endParaRPr lang="en-GB" dirty="0">
              <a:cs typeface="Arial"/>
            </a:endParaRPr>
          </a:p>
          <a:p>
            <a:endParaRPr lang="en-GB" sz="1000" dirty="0"/>
          </a:p>
          <a:p>
            <a:pPr marL="0" indent="0">
              <a:buNone/>
            </a:pPr>
            <a:r>
              <a:rPr lang="en-GB" dirty="0"/>
              <a:t>Net Zero Strategy – October 2021</a:t>
            </a:r>
          </a:p>
          <a:p>
            <a:pPr lvl="1">
              <a:buChar char="•"/>
            </a:pPr>
            <a:r>
              <a:rPr lang="en-GB" i="1" dirty="0"/>
              <a:t>Become a leader in zero-emission flight, kick-starting commercialisation of UK sustainable aviation fuels (SAF) … to enable the delivery of 10% SAF by 2030</a:t>
            </a:r>
            <a:endParaRPr lang="en-GB" i="1" dirty="0">
              <a:cs typeface="Arial"/>
            </a:endParaRPr>
          </a:p>
          <a:p>
            <a:pPr lvl="0"/>
            <a:endParaRPr lang="en-GB" sz="1000" dirty="0"/>
          </a:p>
          <a:p>
            <a:pPr marL="0" indent="0">
              <a:buNone/>
            </a:pPr>
            <a:r>
              <a:rPr lang="en-GB" dirty="0"/>
              <a:t>Jet Zero Strategy – July 2022</a:t>
            </a:r>
          </a:p>
          <a:p>
            <a:pPr lvl="1">
              <a:buChar char="•"/>
            </a:pPr>
            <a:r>
              <a:rPr lang="en-GB" dirty="0"/>
              <a:t>Commitment to having at least 5 commercial scale SAF plants under construction in the UK by 2025</a:t>
            </a:r>
            <a:endParaRPr lang="en-GB" dirty="0">
              <a:cs typeface="Arial"/>
            </a:endParaRPr>
          </a:p>
          <a:p>
            <a:pPr lvl="1">
              <a:buChar char="•"/>
            </a:pPr>
            <a:r>
              <a:rPr lang="en-GB" dirty="0"/>
              <a:t>Mandate for at least 10% SAF blended by 2030</a:t>
            </a:r>
            <a:endParaRPr lang="en-GB" dirty="0">
              <a:cs typeface="Arial"/>
            </a:endParaRPr>
          </a:p>
          <a:p>
            <a:endParaRPr lang="en-GB" dirty="0"/>
          </a:p>
          <a:p>
            <a:endParaRPr lang="en-GB" dirty="0"/>
          </a:p>
        </p:txBody>
      </p:sp>
      <p:sp>
        <p:nvSpPr>
          <p:cNvPr id="4" name="Footer Placeholder 3">
            <a:extLst>
              <a:ext uri="{FF2B5EF4-FFF2-40B4-BE49-F238E27FC236}">
                <a16:creationId xmlns:a16="http://schemas.microsoft.com/office/drawing/2014/main" id="{D5DBECB4-4EE0-4CD8-B4E2-C28C67F2A59D}"/>
              </a:ext>
            </a:extLst>
          </p:cNvPr>
          <p:cNvSpPr>
            <a:spLocks noGrp="1"/>
          </p:cNvSpPr>
          <p:nvPr>
            <p:ph type="ftr" sz="quarter" idx="11"/>
          </p:nvPr>
        </p:nvSpPr>
        <p:spPr/>
        <p:txBody>
          <a:bodyPr lIns="91440" tIns="45720" rIns="91440" bIns="45720" anchor="t"/>
          <a:lstStyle/>
          <a:p>
            <a:pPr algn="ctr"/>
            <a:r>
              <a:rPr lang="en-GB"/>
              <a:t>Advanced Fuels Fund launch event (second window) – 19th</a:t>
            </a:r>
            <a:r>
              <a:rPr lang="en-GB" dirty="0"/>
              <a:t> April 2023</a:t>
            </a:r>
          </a:p>
        </p:txBody>
      </p:sp>
      <p:pic>
        <p:nvPicPr>
          <p:cNvPr id="7" name="Picture 6">
            <a:extLst>
              <a:ext uri="{FF2B5EF4-FFF2-40B4-BE49-F238E27FC236}">
                <a16:creationId xmlns:a16="http://schemas.microsoft.com/office/drawing/2014/main" id="{AD341756-15EF-15CF-27C8-C3D48E8D0A4A}"/>
              </a:ext>
            </a:extLst>
          </p:cNvPr>
          <p:cNvPicPr>
            <a:picLocks noChangeAspect="1"/>
          </p:cNvPicPr>
          <p:nvPr/>
        </p:nvPicPr>
        <p:blipFill>
          <a:blip r:embed="rId4"/>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326892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99CE-9CB6-C535-9E7A-5DC06B17226F}"/>
              </a:ext>
            </a:extLst>
          </p:cNvPr>
          <p:cNvSpPr>
            <a:spLocks noGrp="1"/>
          </p:cNvSpPr>
          <p:nvPr>
            <p:ph type="title"/>
          </p:nvPr>
        </p:nvSpPr>
        <p:spPr/>
        <p:txBody>
          <a:bodyPr/>
          <a:lstStyle/>
          <a:p>
            <a:r>
              <a:rPr lang="en-GB" dirty="0"/>
              <a:t>Objectives and funding available</a:t>
            </a:r>
          </a:p>
        </p:txBody>
      </p:sp>
      <p:sp>
        <p:nvSpPr>
          <p:cNvPr id="3" name="Content Placeholder 2">
            <a:extLst>
              <a:ext uri="{FF2B5EF4-FFF2-40B4-BE49-F238E27FC236}">
                <a16:creationId xmlns:a16="http://schemas.microsoft.com/office/drawing/2014/main" id="{FA4EE4F6-F9C7-5DA5-1CBB-81C9A2F84844}"/>
              </a:ext>
            </a:extLst>
          </p:cNvPr>
          <p:cNvSpPr>
            <a:spLocks noGrp="1"/>
          </p:cNvSpPr>
          <p:nvPr>
            <p:ph idx="1"/>
          </p:nvPr>
        </p:nvSpPr>
        <p:spPr>
          <a:xfrm>
            <a:off x="495301" y="1484652"/>
            <a:ext cx="11231033" cy="3888695"/>
          </a:xfrm>
        </p:spPr>
        <p:txBody>
          <a:bodyPr/>
          <a:lstStyle/>
          <a:p>
            <a:pPr marL="0" indent="0">
              <a:buNone/>
            </a:pPr>
            <a:r>
              <a:rPr lang="en-GB" dirty="0">
                <a:latin typeface="Arial" panose="020B0604020202020204" pitchFamily="34" charset="0"/>
              </a:rPr>
              <a:t>Key objectives of the Advanced Fuels Fund are to:</a:t>
            </a:r>
          </a:p>
          <a:p>
            <a:pPr lvl="1"/>
            <a:r>
              <a:rPr lang="en-GB" i="1" dirty="0">
                <a:effectLst/>
                <a:latin typeface="Arial" panose="020B0604020202020204" pitchFamily="34" charset="0"/>
                <a:ea typeface="Arial" panose="020B0604020202020204" pitchFamily="34" charset="0"/>
                <a:cs typeface="Arial" panose="020B0604020202020204" pitchFamily="34" charset="0"/>
              </a:rPr>
              <a:t>Kickstart the UK advanced fuels sector with the commercial deployment of innovative fuel production technologies that are capable of significantly reducing near-term UK aviation emissions.</a:t>
            </a:r>
          </a:p>
          <a:p>
            <a:pPr lvl="1"/>
            <a:r>
              <a:rPr lang="en-GB" i="1" dirty="0">
                <a:effectLst/>
                <a:latin typeface="Arial" panose="020B0604020202020204" pitchFamily="34" charset="0"/>
                <a:ea typeface="Arial" panose="020B0604020202020204" pitchFamily="34" charset="0"/>
                <a:cs typeface="Arial" panose="020B0604020202020204" pitchFamily="34" charset="0"/>
              </a:rPr>
              <a:t>Broaden and strengthen the UK project pipeline, getting as many UK projects as possible to an "investment ready" state.</a:t>
            </a:r>
          </a:p>
          <a:p>
            <a:pPr lvl="1"/>
            <a:r>
              <a:rPr lang="en-GB" i="1" dirty="0">
                <a:effectLst/>
                <a:latin typeface="Arial" panose="020B0604020202020204" pitchFamily="34" charset="0"/>
                <a:ea typeface="Arial" panose="020B0604020202020204" pitchFamily="34" charset="0"/>
                <a:cs typeface="Arial" panose="020B0604020202020204" pitchFamily="34" charset="0"/>
              </a:rPr>
              <a:t>Support the advancement of a diverse range of technology routes to SAF and other advanced fuels.</a:t>
            </a:r>
          </a:p>
          <a:p>
            <a:endParaRPr lang="en-GB" dirty="0">
              <a:latin typeface="Arial" panose="020B0604020202020204" pitchFamily="34" charset="0"/>
            </a:endParaRPr>
          </a:p>
          <a:p>
            <a:pPr marL="0" indent="0">
              <a:buNone/>
            </a:pPr>
            <a:r>
              <a:rPr lang="en-GB" dirty="0">
                <a:latin typeface="Arial" panose="020B0604020202020204" pitchFamily="34" charset="0"/>
              </a:rPr>
              <a:t>DfT will competitively allocate up to £165 million in grant funding to support UK advanced fuel projects until 31 March 2025. A revised sub-pot of £27 million is available to prioritise projects that use CO</a:t>
            </a:r>
            <a:r>
              <a:rPr lang="en-GB" baseline="-25000" dirty="0">
                <a:latin typeface="Arial" panose="020B0604020202020204" pitchFamily="34" charset="0"/>
              </a:rPr>
              <a:t>2</a:t>
            </a:r>
            <a:r>
              <a:rPr lang="en-GB" dirty="0">
                <a:latin typeface="Arial" panose="020B0604020202020204" pitchFamily="34" charset="0"/>
              </a:rPr>
              <a:t> (point source or direct air capture) as their main carbon source in fuel production.</a:t>
            </a:r>
          </a:p>
        </p:txBody>
      </p:sp>
      <p:sp>
        <p:nvSpPr>
          <p:cNvPr id="4" name="Footer Placeholder 3">
            <a:extLst>
              <a:ext uri="{FF2B5EF4-FFF2-40B4-BE49-F238E27FC236}">
                <a16:creationId xmlns:a16="http://schemas.microsoft.com/office/drawing/2014/main" id="{A9E3C209-91F1-3179-A6E3-9DC91DEE6985}"/>
              </a:ext>
            </a:extLst>
          </p:cNvPr>
          <p:cNvSpPr>
            <a:spLocks noGrp="1"/>
          </p:cNvSpPr>
          <p:nvPr>
            <p:ph type="ftr" sz="quarter" idx="11"/>
          </p:nvPr>
        </p:nvSpPr>
        <p:spPr/>
        <p:txBody>
          <a:bodyPr lIns="91440" tIns="45720" rIns="91440" bIns="45720" anchor="t"/>
          <a:lstStyle/>
          <a:p>
            <a:pPr algn="ctr"/>
            <a:r>
              <a:rPr lang="en-GB"/>
              <a:t>Advanced Fuels Fund launch event (second window) – 19th</a:t>
            </a:r>
            <a:r>
              <a:rPr lang="en-GB" dirty="0"/>
              <a:t> April 2023</a:t>
            </a:r>
          </a:p>
        </p:txBody>
      </p:sp>
      <p:graphicFrame>
        <p:nvGraphicFramePr>
          <p:cNvPr id="6" name="Table 5">
            <a:extLst>
              <a:ext uri="{FF2B5EF4-FFF2-40B4-BE49-F238E27FC236}">
                <a16:creationId xmlns:a16="http://schemas.microsoft.com/office/drawing/2014/main" id="{25F62038-B25B-6430-9B53-D528AAF8D5A7}"/>
              </a:ext>
            </a:extLst>
          </p:cNvPr>
          <p:cNvGraphicFramePr>
            <a:graphicFrameLocks noGrp="1"/>
          </p:cNvGraphicFramePr>
          <p:nvPr>
            <p:extLst>
              <p:ext uri="{D42A27DB-BD31-4B8C-83A1-F6EECF244321}">
                <p14:modId xmlns:p14="http://schemas.microsoft.com/office/powerpoint/2010/main" val="12103816"/>
              </p:ext>
            </p:extLst>
          </p:nvPr>
        </p:nvGraphicFramePr>
        <p:xfrm>
          <a:off x="955392" y="4362342"/>
          <a:ext cx="10205944" cy="1324607"/>
        </p:xfrm>
        <a:graphic>
          <a:graphicData uri="http://schemas.openxmlformats.org/drawingml/2006/table">
            <a:tbl>
              <a:tblPr firstRow="1" firstCol="1" bandRow="1">
                <a:tableStyleId>{5C22544A-7EE6-4342-B048-85BDC9FD1C3A}</a:tableStyleId>
              </a:tblPr>
              <a:tblGrid>
                <a:gridCol w="4720939">
                  <a:extLst>
                    <a:ext uri="{9D8B030D-6E8A-4147-A177-3AD203B41FA5}">
                      <a16:colId xmlns:a16="http://schemas.microsoft.com/office/drawing/2014/main" val="2136987382"/>
                    </a:ext>
                  </a:extLst>
                </a:gridCol>
                <a:gridCol w="3169276">
                  <a:extLst>
                    <a:ext uri="{9D8B030D-6E8A-4147-A177-3AD203B41FA5}">
                      <a16:colId xmlns:a16="http://schemas.microsoft.com/office/drawing/2014/main" val="3603924873"/>
                    </a:ext>
                  </a:extLst>
                </a:gridCol>
                <a:gridCol w="2315729">
                  <a:extLst>
                    <a:ext uri="{9D8B030D-6E8A-4147-A177-3AD203B41FA5}">
                      <a16:colId xmlns:a16="http://schemas.microsoft.com/office/drawing/2014/main" val="3461367850"/>
                    </a:ext>
                  </a:extLst>
                </a:gridCol>
              </a:tblGrid>
              <a:tr h="596157">
                <a:tc>
                  <a:txBody>
                    <a:bodyPr/>
                    <a:lstStyle/>
                    <a:p>
                      <a:pPr algn="just">
                        <a:lnSpc>
                          <a:spcPct val="115000"/>
                        </a:lnSpc>
                        <a:spcAft>
                          <a:spcPts val="80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600" b="1" kern="1200" dirty="0">
                          <a:solidFill>
                            <a:schemeClr val="lt1"/>
                          </a:solidFill>
                          <a:effectLst/>
                        </a:rPr>
                        <a:t>Total AFF funding available* in second window</a:t>
                      </a:r>
                      <a:endParaRPr lang="en-GB" sz="1600" b="1" kern="1200" dirty="0">
                        <a:solidFill>
                          <a:schemeClr val="lt1"/>
                        </a:solidFill>
                        <a:effectLst/>
                        <a:latin typeface="+mn-lt"/>
                        <a:ea typeface="+mn-ea"/>
                        <a:cs typeface="+mn-cs"/>
                      </a:endParaRPr>
                    </a:p>
                  </a:txBody>
                  <a:tcPr marL="68580" marR="68580" marT="0" marB="0"/>
                </a:tc>
                <a:tc>
                  <a:txBody>
                    <a:bodyPr/>
                    <a:lstStyle/>
                    <a:p>
                      <a:pPr algn="l">
                        <a:lnSpc>
                          <a:spcPct val="115000"/>
                        </a:lnSpc>
                        <a:spcAft>
                          <a:spcPts val="800"/>
                        </a:spcAft>
                      </a:pPr>
                      <a:r>
                        <a:rPr lang="en-GB" sz="1600" b="1" kern="1200" dirty="0">
                          <a:solidFill>
                            <a:schemeClr val="lt1"/>
                          </a:solidFill>
                          <a:effectLst/>
                        </a:rPr>
                        <a:t>of which, CO</a:t>
                      </a:r>
                      <a:r>
                        <a:rPr lang="en-GB" sz="1600" b="1" kern="1200" baseline="-25000" dirty="0">
                          <a:solidFill>
                            <a:schemeClr val="lt1"/>
                          </a:solidFill>
                          <a:effectLst/>
                        </a:rPr>
                        <a:t>2</a:t>
                      </a:r>
                      <a:r>
                        <a:rPr lang="en-GB" sz="1600" b="1" kern="1200" dirty="0">
                          <a:solidFill>
                            <a:schemeClr val="lt1"/>
                          </a:solidFill>
                          <a:effectLst/>
                        </a:rPr>
                        <a:t> sub-pot</a:t>
                      </a:r>
                      <a:endParaRPr lang="en-GB" sz="16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val="878914887"/>
                  </a:ext>
                </a:extLst>
              </a:tr>
              <a:tr h="364225">
                <a:tc>
                  <a:txBody>
                    <a:bodyPr/>
                    <a:lstStyle/>
                    <a:p>
                      <a:pPr marL="0" algn="l" defTabSz="914400" rtl="0" eaLnBrk="1" latinLnBrk="0" hangingPunct="1">
                        <a:lnSpc>
                          <a:spcPct val="115000"/>
                        </a:lnSpc>
                        <a:spcAft>
                          <a:spcPts val="800"/>
                        </a:spcAft>
                      </a:pPr>
                      <a:r>
                        <a:rPr lang="en-GB" sz="1600" b="1" kern="1200" dirty="0">
                          <a:solidFill>
                            <a:schemeClr val="lt1"/>
                          </a:solidFill>
                          <a:effectLst/>
                        </a:rPr>
                        <a:t>Year 2 (September 2023 to 31 March 2024)</a:t>
                      </a:r>
                      <a:endParaRPr lang="en-GB" sz="1600" b="1" kern="1200" dirty="0">
                        <a:solidFill>
                          <a:schemeClr val="lt1"/>
                        </a:solidFill>
                        <a:effectLst/>
                        <a:latin typeface="+mn-lt"/>
                        <a:ea typeface="+mn-ea"/>
                        <a:cs typeface="+mn-cs"/>
                      </a:endParaRPr>
                    </a:p>
                  </a:txBody>
                  <a:tcPr marL="68580" marR="68580" marT="0" marB="0"/>
                </a:tc>
                <a:tc>
                  <a:txBody>
                    <a:bodyPr/>
                    <a:lstStyle/>
                    <a:p>
                      <a:pPr algn="l">
                        <a:lnSpc>
                          <a:spcPct val="115000"/>
                        </a:lnSpc>
                        <a:spcAft>
                          <a:spcPts val="800"/>
                        </a:spcAft>
                      </a:pPr>
                      <a:r>
                        <a:rPr lang="en-GB" sz="1600" dirty="0">
                          <a:effectLst/>
                        </a:rPr>
                        <a:t>£14.3 million</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600" dirty="0">
                          <a:effectLst/>
                        </a:rPr>
                        <a:t>£7 million</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6796839"/>
                  </a:ext>
                </a:extLst>
              </a:tr>
              <a:tr h="364225">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600" b="1" kern="1200" dirty="0">
                          <a:solidFill>
                            <a:schemeClr val="lt1"/>
                          </a:solidFill>
                          <a:effectLst/>
                        </a:rPr>
                        <a:t>Year 3 (1 April 2024 to 31 March 2025)</a:t>
                      </a:r>
                      <a:endParaRPr lang="en-GB" sz="1600" b="1" kern="1200" dirty="0">
                        <a:solidFill>
                          <a:schemeClr val="lt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600" dirty="0">
                          <a:effectLst/>
                        </a:rPr>
                        <a:t>£41.5 million</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800"/>
                        </a:spcAft>
                      </a:pPr>
                      <a:r>
                        <a:rPr lang="en-GB" sz="1600" dirty="0">
                          <a:effectLst/>
                        </a:rPr>
                        <a:t>£20 million</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1225199"/>
                  </a:ext>
                </a:extLst>
              </a:tr>
            </a:tbl>
          </a:graphicData>
        </a:graphic>
      </p:graphicFrame>
      <p:pic>
        <p:nvPicPr>
          <p:cNvPr id="8" name="Picture 7">
            <a:extLst>
              <a:ext uri="{FF2B5EF4-FFF2-40B4-BE49-F238E27FC236}">
                <a16:creationId xmlns:a16="http://schemas.microsoft.com/office/drawing/2014/main" id="{84060AD4-24B0-E9CF-9BB5-94CFFA488B93}"/>
              </a:ext>
            </a:extLst>
          </p:cNvPr>
          <p:cNvPicPr>
            <a:picLocks noChangeAspect="1"/>
          </p:cNvPicPr>
          <p:nvPr/>
        </p:nvPicPr>
        <p:blipFill>
          <a:blip r:embed="rId4"/>
          <a:stretch>
            <a:fillRect/>
          </a:stretch>
        </p:blipFill>
        <p:spPr>
          <a:xfrm>
            <a:off x="2127380" y="6265136"/>
            <a:ext cx="1574832" cy="473697"/>
          </a:xfrm>
          <a:prstGeom prst="rect">
            <a:avLst/>
          </a:prstGeom>
        </p:spPr>
      </p:pic>
      <p:sp>
        <p:nvSpPr>
          <p:cNvPr id="5" name="TextBox 4">
            <a:extLst>
              <a:ext uri="{FF2B5EF4-FFF2-40B4-BE49-F238E27FC236}">
                <a16:creationId xmlns:a16="http://schemas.microsoft.com/office/drawing/2014/main" id="{331C0A90-FE7C-0AF5-C532-E2DC5FBF98F6}"/>
              </a:ext>
            </a:extLst>
          </p:cNvPr>
          <p:cNvSpPr txBox="1"/>
          <p:nvPr/>
        </p:nvSpPr>
        <p:spPr>
          <a:xfrm>
            <a:off x="887690" y="5794815"/>
            <a:ext cx="10669572" cy="338554"/>
          </a:xfrm>
          <a:prstGeom prst="rect">
            <a:avLst/>
          </a:prstGeom>
          <a:noFill/>
        </p:spPr>
        <p:txBody>
          <a:bodyPr wrap="square" rtlCol="0">
            <a:spAutoFit/>
          </a:bodyPr>
          <a:lstStyle/>
          <a:p>
            <a:r>
              <a:rPr lang="en-GB" sz="1600" dirty="0"/>
              <a:t>*Discretionary window 2 cap of £</a:t>
            </a:r>
            <a:r>
              <a:rPr lang="en-GB" sz="1600" dirty="0" err="1"/>
              <a:t>27.7m</a:t>
            </a:r>
            <a:r>
              <a:rPr lang="en-GB" sz="1600" dirty="0"/>
              <a:t> for waste gasification with FT synthesis projects, to ensure pathway diversity</a:t>
            </a:r>
          </a:p>
        </p:txBody>
      </p:sp>
    </p:spTree>
    <p:custDataLst>
      <p:tags r:id="rId1"/>
    </p:custDataLst>
    <p:extLst>
      <p:ext uri="{BB962C8B-B14F-4D97-AF65-F5344CB8AC3E}">
        <p14:creationId xmlns:p14="http://schemas.microsoft.com/office/powerpoint/2010/main" val="153374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99CE-9CB6-C535-9E7A-5DC06B17226F}"/>
              </a:ext>
            </a:extLst>
          </p:cNvPr>
          <p:cNvSpPr>
            <a:spLocks noGrp="1"/>
          </p:cNvSpPr>
          <p:nvPr>
            <p:ph type="title"/>
          </p:nvPr>
        </p:nvSpPr>
        <p:spPr/>
        <p:txBody>
          <a:bodyPr/>
          <a:lstStyle/>
          <a:p>
            <a:r>
              <a:rPr lang="en-GB" dirty="0"/>
              <a:t>Scope and application windows</a:t>
            </a:r>
          </a:p>
        </p:txBody>
      </p:sp>
      <p:sp>
        <p:nvSpPr>
          <p:cNvPr id="3" name="Content Placeholder 2">
            <a:extLst>
              <a:ext uri="{FF2B5EF4-FFF2-40B4-BE49-F238E27FC236}">
                <a16:creationId xmlns:a16="http://schemas.microsoft.com/office/drawing/2014/main" id="{FA4EE4F6-F9C7-5DA5-1CBB-81C9A2F84844}"/>
              </a:ext>
            </a:extLst>
          </p:cNvPr>
          <p:cNvSpPr>
            <a:spLocks noGrp="1"/>
          </p:cNvSpPr>
          <p:nvPr>
            <p:ph idx="1"/>
          </p:nvPr>
        </p:nvSpPr>
        <p:spPr>
          <a:xfrm>
            <a:off x="495304" y="1565958"/>
            <a:ext cx="11231033" cy="3888695"/>
          </a:xfrm>
        </p:spPr>
        <p:txBody>
          <a:bodyPr vert="horz" lIns="0" tIns="0" rIns="0" bIns="0" rtlCol="0" anchor="t">
            <a:noAutofit/>
          </a:bodyPr>
          <a:lstStyle/>
          <a:p>
            <a:pPr marL="0" indent="0" algn="ctr">
              <a:buNone/>
            </a:pPr>
            <a:r>
              <a:rPr lang="en-GB" sz="1800" dirty="0">
                <a:effectLst/>
                <a:latin typeface="Arial" panose="020B0604020202020204" pitchFamily="34" charset="0"/>
                <a:ea typeface="Calibri" panose="020F0502020204030204" pitchFamily="34" charset="0"/>
              </a:rPr>
              <a:t>Funding is available for first-of-a-kind commercial and demonstration-scale projects within the UK, at </a:t>
            </a:r>
            <a:r>
              <a:rPr lang="en-GB" dirty="0">
                <a:latin typeface="Arial" panose="020B0604020202020204" pitchFamily="34" charset="0"/>
                <a:ea typeface="Calibri" panose="020F0502020204030204" pitchFamily="34" charset="0"/>
              </a:rPr>
              <a:t>all development stages </a:t>
            </a:r>
            <a:r>
              <a:rPr lang="en-GB" sz="1800" dirty="0">
                <a:effectLst/>
                <a:latin typeface="Arial" panose="020B0604020202020204" pitchFamily="34" charset="0"/>
                <a:ea typeface="Calibri" panose="020F0502020204030204" pitchFamily="34" charset="0"/>
              </a:rPr>
              <a:t>up to construction starting.</a:t>
            </a:r>
            <a:endParaRPr lang="en-US"/>
          </a:p>
          <a:p>
            <a:endParaRPr lang="en-GB" sz="1800" dirty="0">
              <a:effectLst/>
              <a:latin typeface="Arial" panose="020B0604020202020204" pitchFamily="34" charset="0"/>
              <a:ea typeface="Calibri" panose="020F0502020204030204" pitchFamily="34" charset="0"/>
            </a:endParaRPr>
          </a:p>
          <a:p>
            <a:endParaRPr lang="en-GB" dirty="0">
              <a:latin typeface="Arial" panose="020B0604020202020204" pitchFamily="34" charset="0"/>
              <a:ea typeface="Calibri" panose="020F0502020204030204" pitchFamily="34" charset="0"/>
            </a:endParaRPr>
          </a:p>
          <a:p>
            <a:endParaRPr lang="en-GB" sz="1800" dirty="0">
              <a:effectLst/>
              <a:latin typeface="Arial" panose="020B0604020202020204" pitchFamily="34" charset="0"/>
              <a:ea typeface="Calibri" panose="020F0502020204030204" pitchFamily="34" charset="0"/>
            </a:endParaRPr>
          </a:p>
          <a:p>
            <a:endParaRPr lang="en-GB" dirty="0">
              <a:latin typeface="Arial" panose="020B0604020202020204" pitchFamily="34" charset="0"/>
              <a:ea typeface="Calibri" panose="020F0502020204030204" pitchFamily="34" charset="0"/>
            </a:endParaRPr>
          </a:p>
          <a:p>
            <a:endParaRPr lang="en-GB" sz="1800" dirty="0">
              <a:effectLst/>
              <a:latin typeface="Arial" panose="020B0604020202020204" pitchFamily="34" charset="0"/>
              <a:ea typeface="Calibri" panose="020F0502020204030204" pitchFamily="34" charset="0"/>
            </a:endParaRPr>
          </a:p>
          <a:p>
            <a:endParaRPr lang="en-GB" dirty="0">
              <a:latin typeface="Arial" panose="020B0604020202020204" pitchFamily="34" charset="0"/>
              <a:ea typeface="Calibri" panose="020F0502020204030204" pitchFamily="34" charset="0"/>
            </a:endParaRPr>
          </a:p>
          <a:p>
            <a:pPr marL="0" indent="0" algn="ctr">
              <a:buNone/>
            </a:pPr>
            <a:r>
              <a:rPr lang="en-GB" sz="1800" dirty="0">
                <a:effectLst/>
                <a:latin typeface="Arial"/>
                <a:ea typeface="Calibri" panose="020F0502020204030204" pitchFamily="34" charset="0"/>
                <a:cs typeface="Arial"/>
              </a:rPr>
              <a:t>This second and final application window for the Advanced Fuels Fund runs until </a:t>
            </a:r>
            <a:r>
              <a:rPr lang="en-GB" dirty="0">
                <a:latin typeface="Arial"/>
                <a:ea typeface="Calibri" panose="020F0502020204030204" pitchFamily="34" charset="0"/>
                <a:cs typeface="Arial"/>
              </a:rPr>
              <a:t>16:00 BST </a:t>
            </a:r>
            <a:r>
              <a:rPr lang="en-GB" sz="1800" dirty="0">
                <a:effectLst/>
                <a:latin typeface="Arial"/>
                <a:ea typeface="Calibri" panose="020F0502020204030204" pitchFamily="34" charset="0"/>
                <a:cs typeface="Arial"/>
              </a:rPr>
              <a:t>7 June 2023</a:t>
            </a:r>
            <a:r>
              <a:rPr lang="en-GB" dirty="0">
                <a:latin typeface="Arial"/>
                <a:ea typeface="Calibri" panose="020F0502020204030204" pitchFamily="34" charset="0"/>
                <a:cs typeface="Arial"/>
              </a:rPr>
              <a:t>. Any applications submitted past this deadline will not be considered.</a:t>
            </a:r>
            <a:endParaRPr lang="en-GB" dirty="0">
              <a:cs typeface="Arial"/>
            </a:endParaRPr>
          </a:p>
          <a:p>
            <a:pPr marL="229870" lvl="1" indent="-229870"/>
            <a:endParaRPr lang="en-GB" dirty="0">
              <a:effectLst/>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endParaRPr>
          </a:p>
          <a:p>
            <a:endParaRPr lang="en-GB" sz="1800" dirty="0">
              <a:effectLst/>
              <a:latin typeface="Arial" panose="020B0604020202020204" pitchFamily="34" charset="0"/>
              <a:ea typeface="Calibri" panose="020F0502020204030204" pitchFamily="34" charset="0"/>
            </a:endParaRPr>
          </a:p>
          <a:p>
            <a:endParaRPr lang="en-GB" sz="1800" dirty="0">
              <a:effectLst/>
              <a:latin typeface="Arial" panose="020B0604020202020204" pitchFamily="34" charset="0"/>
              <a:ea typeface="Calibri" panose="020F0502020204030204" pitchFamily="34" charset="0"/>
            </a:endParaRPr>
          </a:p>
          <a:p>
            <a:endParaRPr lang="en-GB" dirty="0">
              <a:latin typeface="Arial" panose="020B0604020202020204" pitchFamily="34" charset="0"/>
            </a:endParaRPr>
          </a:p>
          <a:p>
            <a:endParaRPr lang="en-GB" dirty="0">
              <a:latin typeface="Arial" panose="020B0604020202020204" pitchFamily="34" charset="0"/>
            </a:endParaRPr>
          </a:p>
        </p:txBody>
      </p:sp>
      <p:pic>
        <p:nvPicPr>
          <p:cNvPr id="5" name="Picture 4">
            <a:extLst>
              <a:ext uri="{FF2B5EF4-FFF2-40B4-BE49-F238E27FC236}">
                <a16:creationId xmlns:a16="http://schemas.microsoft.com/office/drawing/2014/main" id="{FE59B9CC-85D5-D6CF-ADB0-374DC7861F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707" y="2423962"/>
            <a:ext cx="8589039" cy="1761830"/>
          </a:xfrm>
          <a:prstGeom prst="rect">
            <a:avLst/>
          </a:prstGeom>
          <a:noFill/>
        </p:spPr>
      </p:pic>
      <p:sp>
        <p:nvSpPr>
          <p:cNvPr id="6" name="Footer Placeholder 3">
            <a:extLst>
              <a:ext uri="{FF2B5EF4-FFF2-40B4-BE49-F238E27FC236}">
                <a16:creationId xmlns:a16="http://schemas.microsoft.com/office/drawing/2014/main" id="{66872067-43FA-6CDB-E594-7EA68FD93385}"/>
              </a:ext>
            </a:extLst>
          </p:cNvPr>
          <p:cNvSpPr>
            <a:spLocks noGrp="1"/>
          </p:cNvSpPr>
          <p:nvPr>
            <p:ph type="ftr" sz="quarter" idx="11"/>
          </p:nvPr>
        </p:nvSpPr>
        <p:spPr>
          <a:xfrm>
            <a:off x="3548014" y="6340155"/>
            <a:ext cx="5104988" cy="180908"/>
          </a:xfrm>
        </p:spPr>
        <p:txBody>
          <a:bodyPr lIns="91440" tIns="45720" rIns="91440" bIns="45720" anchor="t"/>
          <a:lstStyle/>
          <a:p>
            <a:pPr algn="ctr"/>
            <a:r>
              <a:rPr lang="en-GB"/>
              <a:t>Advanced Fuels Fund launch event (second window) – 19th</a:t>
            </a:r>
            <a:r>
              <a:rPr lang="en-GB" dirty="0"/>
              <a:t> April 2023</a:t>
            </a:r>
          </a:p>
        </p:txBody>
      </p:sp>
      <p:pic>
        <p:nvPicPr>
          <p:cNvPr id="9" name="Picture 8">
            <a:extLst>
              <a:ext uri="{FF2B5EF4-FFF2-40B4-BE49-F238E27FC236}">
                <a16:creationId xmlns:a16="http://schemas.microsoft.com/office/drawing/2014/main" id="{357E25CF-0985-E04C-8F3F-7ED7C70622C8}"/>
              </a:ext>
            </a:extLst>
          </p:cNvPr>
          <p:cNvPicPr>
            <a:picLocks noChangeAspect="1"/>
          </p:cNvPicPr>
          <p:nvPr/>
        </p:nvPicPr>
        <p:blipFill>
          <a:blip r:embed="rId5"/>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264093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110E04B-557D-BA39-F54E-25D21353C083}"/>
              </a:ext>
            </a:extLst>
          </p:cNvPr>
          <p:cNvGraphicFramePr>
            <a:graphicFrameLocks noChangeAspect="1"/>
          </p:cNvGraphicFramePr>
          <p:nvPr>
            <p:custDataLst>
              <p:tags r:id="rId2"/>
            </p:custDataLst>
            <p:extLst>
              <p:ext uri="{D42A27DB-BD31-4B8C-83A1-F6EECF244321}">
                <p14:modId xmlns:p14="http://schemas.microsoft.com/office/powerpoint/2010/main" val="3852343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110E04B-557D-BA39-F54E-25D21353C0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55251-F750-768A-3342-DF5CFCDA02DF}"/>
              </a:ext>
            </a:extLst>
          </p:cNvPr>
          <p:cNvSpPr>
            <a:spLocks noGrp="1"/>
          </p:cNvSpPr>
          <p:nvPr>
            <p:ph type="title"/>
          </p:nvPr>
        </p:nvSpPr>
        <p:spPr/>
        <p:txBody>
          <a:bodyPr vert="horz"/>
          <a:lstStyle/>
          <a:p>
            <a:r>
              <a:rPr lang="en-GB" dirty="0"/>
              <a:t>Minimum requirements for application window 2</a:t>
            </a:r>
          </a:p>
        </p:txBody>
      </p:sp>
      <p:sp>
        <p:nvSpPr>
          <p:cNvPr id="4" name="Footer Placeholder 3">
            <a:extLst>
              <a:ext uri="{FF2B5EF4-FFF2-40B4-BE49-F238E27FC236}">
                <a16:creationId xmlns:a16="http://schemas.microsoft.com/office/drawing/2014/main" id="{D1EF6D2F-420F-0E18-83BC-8CAEE1ACAE09}"/>
              </a:ext>
            </a:extLst>
          </p:cNvPr>
          <p:cNvSpPr>
            <a:spLocks noGrp="1"/>
          </p:cNvSpPr>
          <p:nvPr>
            <p:ph type="ftr" sz="quarter" idx="11"/>
          </p:nvPr>
        </p:nvSpPr>
        <p:spPr>
          <a:xfrm>
            <a:off x="3548014" y="6340155"/>
            <a:ext cx="5104988" cy="180908"/>
          </a:xfrm>
        </p:spPr>
        <p:txBody>
          <a:bodyPr lIns="91440" tIns="45720" rIns="91440" bIns="45720" anchor="t"/>
          <a:lstStyle/>
          <a:p>
            <a:pPr algn="ctr"/>
            <a:r>
              <a:rPr lang="en-GB">
                <a:solidFill>
                  <a:schemeClr val="bg1"/>
                </a:solidFill>
              </a:rPr>
              <a:t>Advanced Fuels Fund launch event (second window) – 19th April 2023</a:t>
            </a:r>
          </a:p>
        </p:txBody>
      </p:sp>
    </p:spTree>
    <p:custDataLst>
      <p:tags r:id="rId1"/>
    </p:custDataLst>
    <p:extLst>
      <p:ext uri="{BB962C8B-B14F-4D97-AF65-F5344CB8AC3E}">
        <p14:creationId xmlns:p14="http://schemas.microsoft.com/office/powerpoint/2010/main" val="413063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3026-599B-6761-1D94-87EA6362FD4E}"/>
              </a:ext>
            </a:extLst>
          </p:cNvPr>
          <p:cNvSpPr>
            <a:spLocks noGrp="1"/>
          </p:cNvSpPr>
          <p:nvPr>
            <p:ph type="title"/>
          </p:nvPr>
        </p:nvSpPr>
        <p:spPr/>
        <p:txBody>
          <a:bodyPr/>
          <a:lstStyle/>
          <a:p>
            <a:r>
              <a:rPr lang="en-GB" dirty="0"/>
              <a:t>Eligibility criteria – technical</a:t>
            </a:r>
          </a:p>
        </p:txBody>
      </p:sp>
      <p:sp>
        <p:nvSpPr>
          <p:cNvPr id="4" name="Footer Placeholder 3">
            <a:extLst>
              <a:ext uri="{FF2B5EF4-FFF2-40B4-BE49-F238E27FC236}">
                <a16:creationId xmlns:a16="http://schemas.microsoft.com/office/drawing/2014/main" id="{808D4584-92E6-C2D1-6B1D-826108B09987}"/>
              </a:ext>
            </a:extLst>
          </p:cNvPr>
          <p:cNvSpPr>
            <a:spLocks noGrp="1"/>
          </p:cNvSpPr>
          <p:nvPr>
            <p:ph type="ftr" sz="quarter" idx="11"/>
          </p:nvPr>
        </p:nvSpPr>
        <p:spPr/>
        <p:txBody>
          <a:bodyPr lIns="91440" tIns="45720" rIns="91440" bIns="45720" anchor="t"/>
          <a:lstStyle/>
          <a:p>
            <a:pPr algn="ctr"/>
            <a:r>
              <a:rPr lang="en-GB"/>
              <a:t>Advanced Fuels Fund launch event (second window) – 19th</a:t>
            </a:r>
            <a:r>
              <a:rPr lang="en-GB" dirty="0"/>
              <a:t> April 2023</a:t>
            </a:r>
          </a:p>
        </p:txBody>
      </p:sp>
      <p:graphicFrame>
        <p:nvGraphicFramePr>
          <p:cNvPr id="5" name="Content Placeholder 4">
            <a:extLst>
              <a:ext uri="{FF2B5EF4-FFF2-40B4-BE49-F238E27FC236}">
                <a16:creationId xmlns:a16="http://schemas.microsoft.com/office/drawing/2014/main" id="{376EA93D-26FA-8675-9B8A-12C4F50DA957}"/>
              </a:ext>
            </a:extLst>
          </p:cNvPr>
          <p:cNvGraphicFramePr>
            <a:graphicFrameLocks/>
          </p:cNvGraphicFramePr>
          <p:nvPr>
            <p:extLst>
              <p:ext uri="{D42A27DB-BD31-4B8C-83A1-F6EECF244321}">
                <p14:modId xmlns:p14="http://schemas.microsoft.com/office/powerpoint/2010/main" val="3590482079"/>
              </p:ext>
            </p:extLst>
          </p:nvPr>
        </p:nvGraphicFramePr>
        <p:xfrm>
          <a:off x="507754" y="1059589"/>
          <a:ext cx="11191310" cy="4142567"/>
        </p:xfrm>
        <a:graphic>
          <a:graphicData uri="http://schemas.openxmlformats.org/drawingml/2006/table">
            <a:tbl>
              <a:tblPr/>
              <a:tblGrid>
                <a:gridCol w="1122263">
                  <a:extLst>
                    <a:ext uri="{9D8B030D-6E8A-4147-A177-3AD203B41FA5}">
                      <a16:colId xmlns:a16="http://schemas.microsoft.com/office/drawing/2014/main" val="1716539232"/>
                    </a:ext>
                  </a:extLst>
                </a:gridCol>
                <a:gridCol w="10069047">
                  <a:extLst>
                    <a:ext uri="{9D8B030D-6E8A-4147-A177-3AD203B41FA5}">
                      <a16:colId xmlns:a16="http://schemas.microsoft.com/office/drawing/2014/main" val="1955772326"/>
                    </a:ext>
                  </a:extLst>
                </a:gridCol>
              </a:tblGrid>
              <a:tr h="545927">
                <a:tc>
                  <a:txBody>
                    <a:bodyPr/>
                    <a:lstStyle/>
                    <a:p>
                      <a:pPr algn="l" rtl="0" fontAlgn="base"/>
                      <a:r>
                        <a:rPr lang="en-GB" sz="1600" b="1" i="0" dirty="0">
                          <a:solidFill>
                            <a:schemeClr val="bg1"/>
                          </a:solidFill>
                          <a:effectLst/>
                          <a:latin typeface="Arial" panose="020B0604020202020204" pitchFamily="34" charset="0"/>
                        </a:rPr>
                        <a:t>Category</a:t>
                      </a:r>
                      <a:r>
                        <a:rPr lang="en-GB" sz="1600" b="0" i="0" dirty="0">
                          <a:solidFill>
                            <a:schemeClr val="bg1"/>
                          </a:solidFill>
                          <a:effectLst/>
                          <a:latin typeface="Arial" panose="020B0604020202020204" pitchFamily="34" charset="0"/>
                        </a:rPr>
                        <a:t> </a:t>
                      </a:r>
                      <a:endParaRPr lang="en-GB" sz="1600" b="0" i="0" dirty="0">
                        <a:solidFill>
                          <a:schemeClr val="bg1"/>
                        </a:solidFill>
                        <a:effectLst/>
                      </a:endParaRP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algn="just" rtl="0" fontAlgn="base"/>
                      <a:r>
                        <a:rPr lang="en-GB" sz="1600" b="1" i="0" dirty="0">
                          <a:solidFill>
                            <a:schemeClr val="bg1"/>
                          </a:solidFill>
                          <a:effectLst/>
                          <a:latin typeface="Arial" panose="020B0604020202020204" pitchFamily="34" charset="0"/>
                        </a:rPr>
                        <a:t>Eligibility Requirements</a:t>
                      </a:r>
                      <a:endParaRPr lang="en-GB" sz="1600" b="0" i="0" dirty="0">
                        <a:solidFill>
                          <a:schemeClr val="bg1"/>
                        </a:solidFill>
                        <a:effectLst/>
                      </a:endParaRP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80872040"/>
                  </a:ext>
                </a:extLst>
              </a:tr>
              <a:tr h="2033642">
                <a:tc>
                  <a:txBody>
                    <a:bodyPr/>
                    <a:lstStyle/>
                    <a:p>
                      <a:pPr algn="l" rtl="0" fontAlgn="base"/>
                      <a:r>
                        <a:rPr lang="en-GB" sz="1600" b="1" i="0" dirty="0">
                          <a:solidFill>
                            <a:schemeClr val="bg1"/>
                          </a:solidFill>
                          <a:effectLst/>
                          <a:latin typeface="Arial"/>
                        </a:rPr>
                        <a:t>Main fuel output </a:t>
                      </a: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algn="just" rtl="0" fontAlgn="base"/>
                      <a:r>
                        <a:rPr lang="en-GB" sz="1600" kern="1200" dirty="0">
                          <a:solidFill>
                            <a:schemeClr val="tx1"/>
                          </a:solidFill>
                          <a:effectLst/>
                          <a:latin typeface="+mn-lt"/>
                          <a:ea typeface="+mn-ea"/>
                          <a:cs typeface="+mn-cs"/>
                        </a:rPr>
                        <a:t>One of the main fuel outputs of the project must show the ability or future potential to be blended with jet A-1</a:t>
                      </a:r>
                      <a:r>
                        <a:rPr lang="en-GB" sz="1600" b="0" i="0" kern="1200" dirty="0">
                          <a:solidFill>
                            <a:schemeClr val="tx1"/>
                          </a:solidFill>
                          <a:effectLst/>
                          <a:latin typeface="Arial"/>
                          <a:ea typeface="+mn-ea"/>
                          <a:cs typeface="+mn-cs"/>
                        </a:rPr>
                        <a:t>:</a:t>
                      </a:r>
                      <a:r>
                        <a:rPr lang="en-GB" sz="1600" b="0" i="0" dirty="0">
                          <a:solidFill>
                            <a:schemeClr val="tx1"/>
                          </a:solidFill>
                          <a:effectLst/>
                          <a:latin typeface="Arial"/>
                        </a:rPr>
                        <a:t> </a:t>
                      </a:r>
                    </a:p>
                    <a:p>
                      <a:pPr marL="171450" indent="-171450" algn="l" defTabSz="914400" rtl="0" eaLnBrk="1" fontAlgn="base" latinLnBrk="0" hangingPunct="1">
                        <a:buFontTx/>
                        <a:buChar char="-"/>
                      </a:pPr>
                      <a:r>
                        <a:rPr lang="en-GB" sz="1600" b="0" i="0" kern="1200" dirty="0">
                          <a:solidFill>
                            <a:schemeClr val="tx1"/>
                          </a:solidFill>
                          <a:effectLst/>
                          <a:latin typeface="Arial"/>
                          <a:ea typeface="+mn-ea"/>
                          <a:cs typeface="+mn-cs"/>
                        </a:rPr>
                        <a:t>Ideally would already </a:t>
                      </a:r>
                      <a:r>
                        <a:rPr lang="en-GB" sz="1600" b="1" i="0" kern="1200" dirty="0">
                          <a:solidFill>
                            <a:schemeClr val="tx1"/>
                          </a:solidFill>
                          <a:effectLst/>
                          <a:latin typeface="Arial"/>
                          <a:ea typeface="+mn-ea"/>
                          <a:cs typeface="+mn-cs"/>
                        </a:rPr>
                        <a:t>meet</a:t>
                      </a:r>
                      <a:r>
                        <a:rPr lang="en-GB" sz="1600" b="0" i="0" kern="1200" dirty="0">
                          <a:solidFill>
                            <a:schemeClr val="tx1"/>
                          </a:solidFill>
                          <a:effectLst/>
                          <a:latin typeface="Arial"/>
                          <a:ea typeface="+mn-ea"/>
                          <a:cs typeface="+mn-cs"/>
                        </a:rPr>
                        <a:t> </a:t>
                      </a:r>
                      <a:r>
                        <a:rPr lang="en-GB" sz="1600" b="1" i="0" kern="1200" dirty="0">
                          <a:solidFill>
                            <a:schemeClr val="tx1"/>
                          </a:solidFill>
                          <a:effectLst/>
                          <a:latin typeface="Arial"/>
                          <a:ea typeface="+mn-ea"/>
                          <a:cs typeface="+mn-cs"/>
                        </a:rPr>
                        <a:t>ASTM fuel specifications</a:t>
                      </a:r>
                      <a:endParaRPr lang="en-GB" sz="1600" b="0" i="0" kern="1200" dirty="0">
                        <a:solidFill>
                          <a:schemeClr val="tx1"/>
                        </a:solidFill>
                        <a:effectLst/>
                        <a:latin typeface="Arial"/>
                        <a:ea typeface="+mn-ea"/>
                        <a:cs typeface="+mn-cs"/>
                      </a:endParaRPr>
                    </a:p>
                    <a:p>
                      <a:pPr marL="171450" indent="-171450" algn="l" defTabSz="914400" rtl="0" eaLnBrk="1" fontAlgn="base" latinLnBrk="0" hangingPunct="1">
                        <a:buFontTx/>
                        <a:buChar char="-"/>
                      </a:pPr>
                      <a:r>
                        <a:rPr lang="en-GB" sz="1600" b="0" i="0" kern="1200" dirty="0">
                          <a:solidFill>
                            <a:schemeClr val="tx1"/>
                          </a:solidFill>
                          <a:effectLst/>
                          <a:latin typeface="Arial"/>
                          <a:ea typeface="+mn-ea"/>
                          <a:cs typeface="+mn-cs"/>
                        </a:rPr>
                        <a:t>Or currently engaged with the </a:t>
                      </a:r>
                      <a:r>
                        <a:rPr lang="en-GB" sz="1600" b="1" i="0" kern="1200" dirty="0">
                          <a:solidFill>
                            <a:schemeClr val="tx1"/>
                          </a:solidFill>
                          <a:effectLst/>
                          <a:latin typeface="Arial"/>
                          <a:ea typeface="+mn-ea"/>
                          <a:cs typeface="+mn-cs"/>
                        </a:rPr>
                        <a:t>ASTM certification process</a:t>
                      </a:r>
                      <a:endParaRPr lang="en-GB" sz="1600" b="0" i="0" kern="1200" dirty="0">
                        <a:solidFill>
                          <a:schemeClr val="tx1"/>
                        </a:solidFill>
                        <a:effectLst/>
                        <a:latin typeface="Arial"/>
                        <a:ea typeface="+mn-ea"/>
                        <a:cs typeface="+mn-cs"/>
                      </a:endParaRPr>
                    </a:p>
                    <a:p>
                      <a:pPr marL="171450" indent="-171450" algn="l" defTabSz="914400" rtl="0" eaLnBrk="1" fontAlgn="base" latinLnBrk="0" hangingPunct="1">
                        <a:buFontTx/>
                        <a:buChar char="-"/>
                      </a:pPr>
                      <a:r>
                        <a:rPr lang="en-GB" sz="1600" b="0" i="0" kern="1200" dirty="0">
                          <a:solidFill>
                            <a:schemeClr val="tx1"/>
                          </a:solidFill>
                          <a:effectLst/>
                          <a:latin typeface="Arial"/>
                          <a:ea typeface="+mn-ea"/>
                          <a:cs typeface="+mn-cs"/>
                        </a:rPr>
                        <a:t>Or clear evidence of the fuel’s </a:t>
                      </a:r>
                      <a:r>
                        <a:rPr lang="en-GB" sz="1600" b="1" i="0" kern="1200" dirty="0">
                          <a:solidFill>
                            <a:schemeClr val="tx1"/>
                          </a:solidFill>
                          <a:effectLst/>
                          <a:latin typeface="Arial"/>
                          <a:ea typeface="+mn-ea"/>
                          <a:cs typeface="+mn-cs"/>
                        </a:rPr>
                        <a:t>future potential </a:t>
                      </a:r>
                      <a:r>
                        <a:rPr lang="en-GB" sz="1600" b="0" i="0" kern="1200" dirty="0">
                          <a:solidFill>
                            <a:schemeClr val="tx1"/>
                          </a:solidFill>
                          <a:effectLst/>
                          <a:latin typeface="Arial"/>
                          <a:ea typeface="+mn-ea"/>
                          <a:cs typeface="+mn-cs"/>
                        </a:rPr>
                        <a:t>to be meet ASTM</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kern="1200" dirty="0">
                          <a:solidFill>
                            <a:schemeClr val="tx1"/>
                          </a:solidFill>
                          <a:effectLst/>
                          <a:latin typeface="+mn-lt"/>
                          <a:ea typeface="+mn-ea"/>
                          <a:cs typeface="+mn-cs"/>
                        </a:rPr>
                        <a:t>Alternatively:</a:t>
                      </a:r>
                    </a:p>
                    <a:p>
                      <a:pPr marL="179388" marR="0" lvl="0" indent="-179388" algn="l" defTabSz="914400" rtl="0" eaLnBrk="1" fontAlgn="base" latinLnBrk="0" hangingPunct="1">
                        <a:lnSpc>
                          <a:spcPct val="100000"/>
                        </a:lnSpc>
                        <a:spcBef>
                          <a:spcPts val="0"/>
                        </a:spcBef>
                        <a:spcAft>
                          <a:spcPts val="0"/>
                        </a:spcAft>
                        <a:buClrTx/>
                        <a:buSzTx/>
                        <a:buFontTx/>
                        <a:buChar char="-"/>
                        <a:tabLst/>
                        <a:defRPr/>
                      </a:pPr>
                      <a:r>
                        <a:rPr lang="en-GB" sz="1600" b="0" i="0" kern="1200" dirty="0">
                          <a:solidFill>
                            <a:schemeClr val="tx1"/>
                          </a:solidFill>
                          <a:effectLst/>
                          <a:latin typeface="Arial"/>
                          <a:ea typeface="+mn-ea"/>
                          <a:cs typeface="+mn-cs"/>
                        </a:rPr>
                        <a:t>Commercial</a:t>
                      </a:r>
                      <a:r>
                        <a:rPr lang="en-GB" sz="1600" b="0" i="0" kern="1200" dirty="0">
                          <a:solidFill>
                            <a:schemeClr val="tx1"/>
                          </a:solidFill>
                          <a:effectLst/>
                          <a:latin typeface="+mn-lt"/>
                          <a:ea typeface="+mn-ea"/>
                          <a:cs typeface="+mn-cs"/>
                        </a:rPr>
                        <a:t> scale projects with </a:t>
                      </a:r>
                      <a:r>
                        <a:rPr lang="en-GB" sz="1600" b="1" i="0" kern="1200" dirty="0">
                          <a:solidFill>
                            <a:schemeClr val="tx1"/>
                          </a:solidFill>
                          <a:effectLst/>
                          <a:latin typeface="+mn-lt"/>
                          <a:ea typeface="+mn-ea"/>
                          <a:cs typeface="+mn-cs"/>
                        </a:rPr>
                        <a:t>drop-in diesel or avgas </a:t>
                      </a:r>
                      <a:r>
                        <a:rPr lang="en-GB" sz="1600" b="0" i="0" kern="1200" dirty="0">
                          <a:solidFill>
                            <a:schemeClr val="tx1"/>
                          </a:solidFill>
                          <a:effectLst/>
                          <a:latin typeface="+mn-lt"/>
                          <a:ea typeface="+mn-ea"/>
                          <a:cs typeface="+mn-cs"/>
                        </a:rPr>
                        <a:t>as their main output are allowed, if the project can be </a:t>
                      </a:r>
                      <a:r>
                        <a:rPr lang="en-GB" sz="1600" b="1" i="0" kern="1200" dirty="0">
                          <a:solidFill>
                            <a:schemeClr val="tx1"/>
                          </a:solidFill>
                          <a:effectLst/>
                          <a:latin typeface="+mn-lt"/>
                          <a:ea typeface="+mn-ea"/>
                          <a:cs typeface="+mn-cs"/>
                        </a:rPr>
                        <a:t>retrofitted to produce jet</a:t>
                      </a:r>
                      <a:endParaRPr lang="en-GB" sz="1600" b="0" i="0" kern="1200" dirty="0">
                        <a:solidFill>
                          <a:schemeClr val="tx1"/>
                        </a:solidFill>
                        <a:effectLst/>
                        <a:latin typeface="+mn-lt"/>
                        <a:ea typeface="+mn-ea"/>
                        <a:cs typeface="+mn-cs"/>
                      </a:endParaRPr>
                    </a:p>
                    <a:p>
                      <a:pPr marL="179388" marR="0" lvl="0" indent="-179388" algn="l" defTabSz="914400" rtl="0" eaLnBrk="1" fontAlgn="base" latinLnBrk="0" hangingPunct="1">
                        <a:lnSpc>
                          <a:spcPct val="100000"/>
                        </a:lnSpc>
                        <a:spcBef>
                          <a:spcPts val="0"/>
                        </a:spcBef>
                        <a:spcAft>
                          <a:spcPts val="0"/>
                        </a:spcAft>
                        <a:buClrTx/>
                        <a:buSzTx/>
                        <a:buFontTx/>
                        <a:buChar char="-"/>
                        <a:tabLst/>
                        <a:defRPr/>
                      </a:pPr>
                      <a:r>
                        <a:rPr lang="en-GB" sz="1600" b="0" i="0" kern="1200" dirty="0">
                          <a:solidFill>
                            <a:schemeClr val="tx1"/>
                          </a:solidFill>
                          <a:effectLst/>
                          <a:latin typeface="+mn-lt"/>
                          <a:ea typeface="+mn-ea"/>
                          <a:cs typeface="+mn-cs"/>
                        </a:rPr>
                        <a:t>Demonstration projects with drop-in diesel or avgas as their main output are allowed, if the </a:t>
                      </a:r>
                      <a:r>
                        <a:rPr lang="en-GB" sz="1600" b="1" i="0" kern="1200" dirty="0">
                          <a:solidFill>
                            <a:schemeClr val="tx1"/>
                          </a:solidFill>
                          <a:effectLst/>
                          <a:latin typeface="+mn-lt"/>
                          <a:ea typeface="+mn-ea"/>
                          <a:cs typeface="+mn-cs"/>
                        </a:rPr>
                        <a:t>technology can be modified to produce jet </a:t>
                      </a:r>
                      <a:r>
                        <a:rPr lang="en-GB" sz="1600" b="0" i="0" kern="1200" dirty="0">
                          <a:solidFill>
                            <a:schemeClr val="tx1"/>
                          </a:solidFill>
                          <a:effectLst/>
                          <a:latin typeface="+mn-lt"/>
                          <a:ea typeface="+mn-ea"/>
                          <a:cs typeface="+mn-cs"/>
                        </a:rPr>
                        <a:t>in the future</a:t>
                      </a: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rgbClr val="CBD4D1"/>
                    </a:solidFill>
                  </a:tcPr>
                </a:tc>
                <a:extLst>
                  <a:ext uri="{0D108BD9-81ED-4DB2-BD59-A6C34878D82A}">
                    <a16:rowId xmlns:a16="http://schemas.microsoft.com/office/drawing/2014/main" val="1065259032"/>
                  </a:ext>
                </a:extLst>
              </a:tr>
              <a:tr h="930650">
                <a:tc>
                  <a:txBody>
                    <a:bodyPr/>
                    <a:lstStyle/>
                    <a:p>
                      <a:pPr algn="just" rtl="0" fontAlgn="base"/>
                      <a:r>
                        <a:rPr lang="en-GB" sz="1600" b="1" i="0" dirty="0">
                          <a:solidFill>
                            <a:schemeClr val="bg1"/>
                          </a:solidFill>
                          <a:effectLst/>
                          <a:latin typeface="Arial"/>
                        </a:rPr>
                        <a:t>TRL </a:t>
                      </a: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chemeClr val="accent1"/>
                    </a:solidFill>
                  </a:tcPr>
                </a:tc>
                <a:tc>
                  <a:txBody>
                    <a:bodyPr/>
                    <a:lstStyle/>
                    <a:p>
                      <a:pPr marL="179388" indent="-179388" algn="just" rtl="0" fontAlgn="base">
                        <a:buFontTx/>
                        <a:buChar char="-"/>
                      </a:pPr>
                      <a:r>
                        <a:rPr lang="en-GB" sz="1600" b="0" i="0" dirty="0">
                          <a:solidFill>
                            <a:schemeClr val="tx1"/>
                          </a:solidFill>
                          <a:effectLst/>
                          <a:latin typeface="Arial" panose="020B0604020202020204" pitchFamily="34" charset="0"/>
                        </a:rPr>
                        <a:t>The proposed plant must achieve Technology Readiness Level </a:t>
                      </a:r>
                      <a:r>
                        <a:rPr lang="en-GB" sz="1600" b="1" i="0" dirty="0">
                          <a:solidFill>
                            <a:schemeClr val="tx1"/>
                          </a:solidFill>
                          <a:effectLst/>
                          <a:latin typeface="Arial" panose="020B0604020202020204" pitchFamily="34" charset="0"/>
                        </a:rPr>
                        <a:t>TRL 6-8</a:t>
                      </a:r>
                      <a:r>
                        <a:rPr lang="en-GB" sz="1600" b="0" i="0" dirty="0">
                          <a:solidFill>
                            <a:schemeClr val="tx1"/>
                          </a:solidFill>
                          <a:effectLst/>
                          <a:latin typeface="Arial" panose="020B0604020202020204" pitchFamily="34" charset="0"/>
                        </a:rPr>
                        <a:t> (small demo, large demo or First-Of-A-Kind commercial) when operational</a:t>
                      </a:r>
                    </a:p>
                    <a:p>
                      <a:pPr marL="179388" indent="-179388" algn="just" rtl="0" fontAlgn="base">
                        <a:buFontTx/>
                        <a:buChar char="-"/>
                      </a:pPr>
                      <a:r>
                        <a:rPr lang="en-GB" sz="1600" b="0" i="0" dirty="0">
                          <a:solidFill>
                            <a:schemeClr val="tx1"/>
                          </a:solidFill>
                          <a:effectLst/>
                          <a:latin typeface="Arial" panose="020B0604020202020204" pitchFamily="34" charset="0"/>
                        </a:rPr>
                        <a:t>TRL 5 (pilots) projects are not eligible, nor are TRL 9 projects (fully commercial)</a:t>
                      </a:r>
                    </a:p>
                    <a:p>
                      <a:pPr marL="179388" indent="-179388" algn="just" rtl="0" fontAlgn="base">
                        <a:buFontTx/>
                        <a:buChar char="-"/>
                      </a:pPr>
                      <a:r>
                        <a:rPr lang="en-GB" sz="1600" b="0" i="0" dirty="0">
                          <a:solidFill>
                            <a:schemeClr val="tx1"/>
                          </a:solidFill>
                          <a:effectLst/>
                          <a:latin typeface="Arial" panose="020B0604020202020204" pitchFamily="34" charset="0"/>
                        </a:rPr>
                        <a:t>The proposed technology must already be at least </a:t>
                      </a:r>
                      <a:r>
                        <a:rPr lang="en-GB" sz="1600" b="1" i="0" dirty="0">
                          <a:solidFill>
                            <a:schemeClr val="tx1"/>
                          </a:solidFill>
                          <a:effectLst/>
                          <a:latin typeface="Arial" panose="020B0604020202020204" pitchFamily="34" charset="0"/>
                        </a:rPr>
                        <a:t>TRL 4 </a:t>
                      </a:r>
                      <a:r>
                        <a:rPr lang="en-GB" sz="1600" b="0" i="0" dirty="0">
                          <a:solidFill>
                            <a:schemeClr val="tx1"/>
                          </a:solidFill>
                          <a:effectLst/>
                          <a:latin typeface="Arial" panose="020B0604020202020204" pitchFamily="34" charset="0"/>
                        </a:rPr>
                        <a:t>(evidence of significant laboratory testing of all main components) when you submit your application</a:t>
                      </a:r>
                      <a:endParaRPr lang="en-GB" sz="1600" b="0" i="0" dirty="0">
                        <a:solidFill>
                          <a:schemeClr val="tx1"/>
                        </a:solidFill>
                        <a:effectLst/>
                      </a:endParaRPr>
                    </a:p>
                  </a:txBody>
                  <a:tcPr marL="45720" marR="45720" anchor="ctr">
                    <a:lnL w="7951" cap="flat" cmpd="sng" algn="ctr">
                      <a:solidFill>
                        <a:srgbClr val="000000"/>
                      </a:solidFill>
                      <a:prstDash val="solid"/>
                      <a:round/>
                      <a:headEnd type="none" w="med" len="med"/>
                      <a:tailEnd type="none" w="med" len="med"/>
                    </a:lnL>
                    <a:lnR w="7951" cap="flat" cmpd="sng" algn="ctr">
                      <a:solidFill>
                        <a:srgbClr val="000000"/>
                      </a:solidFill>
                      <a:prstDash val="solid"/>
                      <a:round/>
                      <a:headEnd type="none" w="med" len="med"/>
                      <a:tailEnd type="none" w="med" len="med"/>
                    </a:lnR>
                    <a:lnT w="7951" cap="flat" cmpd="sng" algn="ctr">
                      <a:solidFill>
                        <a:srgbClr val="000000"/>
                      </a:solidFill>
                      <a:prstDash val="solid"/>
                      <a:round/>
                      <a:headEnd type="none" w="med" len="med"/>
                      <a:tailEnd type="none" w="med" len="med"/>
                    </a:lnT>
                    <a:lnB w="7951" cap="flat" cmpd="sng" algn="ctr">
                      <a:solidFill>
                        <a:srgbClr val="000000"/>
                      </a:solidFill>
                      <a:prstDash val="solid"/>
                      <a:round/>
                      <a:headEnd type="none" w="med" len="med"/>
                      <a:tailEnd type="none" w="med" len="med"/>
                    </a:lnB>
                    <a:solidFill>
                      <a:srgbClr val="E7EBE9"/>
                    </a:solidFill>
                  </a:tcPr>
                </a:tc>
                <a:extLst>
                  <a:ext uri="{0D108BD9-81ED-4DB2-BD59-A6C34878D82A}">
                    <a16:rowId xmlns:a16="http://schemas.microsoft.com/office/drawing/2014/main" val="605116714"/>
                  </a:ext>
                </a:extLst>
              </a:tr>
            </a:tbl>
          </a:graphicData>
        </a:graphic>
      </p:graphicFrame>
      <p:pic>
        <p:nvPicPr>
          <p:cNvPr id="7" name="Picture 6">
            <a:extLst>
              <a:ext uri="{FF2B5EF4-FFF2-40B4-BE49-F238E27FC236}">
                <a16:creationId xmlns:a16="http://schemas.microsoft.com/office/drawing/2014/main" id="{D868457C-065B-1F62-921A-4B58EE8EDD8E}"/>
              </a:ext>
            </a:extLst>
          </p:cNvPr>
          <p:cNvPicPr>
            <a:picLocks noChangeAspect="1"/>
          </p:cNvPicPr>
          <p:nvPr/>
        </p:nvPicPr>
        <p:blipFill>
          <a:blip r:embed="rId4"/>
          <a:stretch>
            <a:fillRect/>
          </a:stretch>
        </p:blipFill>
        <p:spPr>
          <a:xfrm>
            <a:off x="2127380" y="6265136"/>
            <a:ext cx="1574832" cy="473697"/>
          </a:xfrm>
          <a:prstGeom prst="rect">
            <a:avLst/>
          </a:prstGeom>
        </p:spPr>
      </p:pic>
    </p:spTree>
    <p:custDataLst>
      <p:tags r:id="rId1"/>
    </p:custDataLst>
    <p:extLst>
      <p:ext uri="{BB962C8B-B14F-4D97-AF65-F5344CB8AC3E}">
        <p14:creationId xmlns:p14="http://schemas.microsoft.com/office/powerpoint/2010/main" val="2542870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LABCOUNTONSLD"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LABCOUNTONSLD" val="0"/>
</p:tagLst>
</file>

<file path=ppt/tags/tag13.xml><?xml version="1.0" encoding="utf-8"?>
<p:tagLst xmlns:a="http://schemas.openxmlformats.org/drawingml/2006/main" xmlns:r="http://schemas.openxmlformats.org/officeDocument/2006/relationships" xmlns:p="http://schemas.openxmlformats.org/presentationml/2006/main">
  <p:tag name="LABCOUNTONSLD" val="0"/>
</p:tagLst>
</file>

<file path=ppt/tags/tag14.xml><?xml version="1.0" encoding="utf-8"?>
<p:tagLst xmlns:a="http://schemas.openxmlformats.org/drawingml/2006/main" xmlns:r="http://schemas.openxmlformats.org/officeDocument/2006/relationships" xmlns:p="http://schemas.openxmlformats.org/presentationml/2006/main">
  <p:tag name="LABCOUNTONSLD" val="0"/>
</p:tagLst>
</file>

<file path=ppt/tags/tag15.xml><?xml version="1.0" encoding="utf-8"?>
<p:tagLst xmlns:a="http://schemas.openxmlformats.org/drawingml/2006/main" xmlns:r="http://schemas.openxmlformats.org/officeDocument/2006/relationships" xmlns:p="http://schemas.openxmlformats.org/presentationml/2006/main">
  <p:tag name="LABCOUNTONSLD" val="0"/>
</p:tagLst>
</file>

<file path=ppt/tags/tag16.xml><?xml version="1.0" encoding="utf-8"?>
<p:tagLst xmlns:a="http://schemas.openxmlformats.org/drawingml/2006/main" xmlns:r="http://schemas.openxmlformats.org/officeDocument/2006/relationships" xmlns:p="http://schemas.openxmlformats.org/presentationml/2006/main">
  <p:tag name="LABCOUNTONSLD" val="0"/>
</p:tagLst>
</file>

<file path=ppt/tags/tag17.xml><?xml version="1.0" encoding="utf-8"?>
<p:tagLst xmlns:a="http://schemas.openxmlformats.org/drawingml/2006/main" xmlns:r="http://schemas.openxmlformats.org/officeDocument/2006/relationships" xmlns:p="http://schemas.openxmlformats.org/presentationml/2006/main">
  <p:tag name="LABCOUNTONSLD" val="0"/>
</p:tagLst>
</file>

<file path=ppt/tags/tag18.xml><?xml version="1.0" encoding="utf-8"?>
<p:tagLst xmlns:a="http://schemas.openxmlformats.org/drawingml/2006/main" xmlns:r="http://schemas.openxmlformats.org/officeDocument/2006/relationships" xmlns:p="http://schemas.openxmlformats.org/presentationml/2006/main">
  <p:tag name="LABCOUNTONSLD" val="0"/>
</p:tagLst>
</file>

<file path=ppt/tags/tag19.xml><?xml version="1.0" encoding="utf-8"?>
<p:tagLst xmlns:a="http://schemas.openxmlformats.org/drawingml/2006/main" xmlns:r="http://schemas.openxmlformats.org/officeDocument/2006/relationships" xmlns:p="http://schemas.openxmlformats.org/presentationml/2006/main">
  <p:tag name="LABCOUNTONSL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LABCOUNTONSLD" val="0"/>
</p:tagLst>
</file>

<file path=ppt/tags/tag21.xml><?xml version="1.0" encoding="utf-8"?>
<p:tagLst xmlns:a="http://schemas.openxmlformats.org/drawingml/2006/main" xmlns:r="http://schemas.openxmlformats.org/officeDocument/2006/relationships" xmlns:p="http://schemas.openxmlformats.org/presentationml/2006/main">
  <p:tag name="LABCOUNTONSLD" val="0"/>
</p:tagLst>
</file>

<file path=ppt/tags/tag22.xml><?xml version="1.0" encoding="utf-8"?>
<p:tagLst xmlns:a="http://schemas.openxmlformats.org/drawingml/2006/main" xmlns:r="http://schemas.openxmlformats.org/officeDocument/2006/relationships" xmlns:p="http://schemas.openxmlformats.org/presentationml/2006/main">
  <p:tag name="LABCOUNTONSLD" val="0"/>
</p:tagLst>
</file>

<file path=ppt/tags/tag23.xml><?xml version="1.0" encoding="utf-8"?>
<p:tagLst xmlns:a="http://schemas.openxmlformats.org/drawingml/2006/main" xmlns:r="http://schemas.openxmlformats.org/officeDocument/2006/relationships" xmlns:p="http://schemas.openxmlformats.org/presentationml/2006/main">
  <p:tag name="LABCOUNTONSLD" val="0"/>
</p:tagLst>
</file>

<file path=ppt/tags/tag24.xml><?xml version="1.0" encoding="utf-8"?>
<p:tagLst xmlns:a="http://schemas.openxmlformats.org/drawingml/2006/main" xmlns:r="http://schemas.openxmlformats.org/officeDocument/2006/relationships" xmlns:p="http://schemas.openxmlformats.org/presentationml/2006/main">
  <p:tag name="LABCOUNTONSLD" val="0"/>
</p:tagLst>
</file>

<file path=ppt/tags/tag25.xml><?xml version="1.0" encoding="utf-8"?>
<p:tagLst xmlns:a="http://schemas.openxmlformats.org/drawingml/2006/main" xmlns:r="http://schemas.openxmlformats.org/officeDocument/2006/relationships" xmlns:p="http://schemas.openxmlformats.org/presentationml/2006/main">
  <p:tag name="LABCOUNTONSLD" val="0"/>
</p:tagLst>
</file>

<file path=ppt/tags/tag3.xml><?xml version="1.0" encoding="utf-8"?>
<p:tagLst xmlns:a="http://schemas.openxmlformats.org/drawingml/2006/main" xmlns:r="http://schemas.openxmlformats.org/officeDocument/2006/relationships" xmlns:p="http://schemas.openxmlformats.org/presentationml/2006/main">
  <p:tag name="LABCOUNTONSLD" val="0"/>
</p:tagLst>
</file>

<file path=ppt/tags/tag4.xml><?xml version="1.0" encoding="utf-8"?>
<p:tagLst xmlns:a="http://schemas.openxmlformats.org/drawingml/2006/main" xmlns:r="http://schemas.openxmlformats.org/officeDocument/2006/relationships" xmlns:p="http://schemas.openxmlformats.org/presentationml/2006/main">
  <p:tag name="LABCOUNTONSLD" val="0"/>
</p:tagLst>
</file>

<file path=ppt/tags/tag5.xml><?xml version="1.0" encoding="utf-8"?>
<p:tagLst xmlns:a="http://schemas.openxmlformats.org/drawingml/2006/main" xmlns:r="http://schemas.openxmlformats.org/officeDocument/2006/relationships" xmlns:p="http://schemas.openxmlformats.org/presentationml/2006/main">
  <p:tag name="LABCOUNTONSLD" val="0"/>
</p:tagLst>
</file>

<file path=ppt/tags/tag6.xml><?xml version="1.0" encoding="utf-8"?>
<p:tagLst xmlns:a="http://schemas.openxmlformats.org/drawingml/2006/main" xmlns:r="http://schemas.openxmlformats.org/officeDocument/2006/relationships" xmlns:p="http://schemas.openxmlformats.org/presentationml/2006/main">
  <p:tag name="LABCOUNTONSLD" val="0"/>
</p:tagLst>
</file>

<file path=ppt/tags/tag7.xml><?xml version="1.0" encoding="utf-8"?>
<p:tagLst xmlns:a="http://schemas.openxmlformats.org/drawingml/2006/main" xmlns:r="http://schemas.openxmlformats.org/officeDocument/2006/relationships" xmlns:p="http://schemas.openxmlformats.org/presentationml/2006/main">
  <p:tag name="LABCOUNTONSLD" val="0"/>
</p:tagLst>
</file>

<file path=ppt/tags/tag8.xml><?xml version="1.0" encoding="utf-8"?>
<p:tagLst xmlns:a="http://schemas.openxmlformats.org/drawingml/2006/main" xmlns:r="http://schemas.openxmlformats.org/officeDocument/2006/relationships" xmlns:p="http://schemas.openxmlformats.org/presentationml/2006/main">
  <p:tag name="LABCOUNTONSLD" val="0"/>
</p:tagLst>
</file>

<file path=ppt/tags/tag9.xml><?xml version="1.0" encoding="utf-8"?>
<p:tagLst xmlns:a="http://schemas.openxmlformats.org/drawingml/2006/main" xmlns:r="http://schemas.openxmlformats.org/officeDocument/2006/relationships" xmlns:p="http://schemas.openxmlformats.org/presentationml/2006/main">
  <p:tag name="LABCOUNTONSLD" val="0"/>
</p:tagLst>
</file>

<file path=ppt/theme/theme1.xml><?xml version="1.0" encoding="utf-8"?>
<a:theme xmlns:a="http://schemas.openxmlformats.org/drawingml/2006/main" name="Office Theme">
  <a:themeElements>
    <a:clrScheme name="DfT_Set 1">
      <a:dk1>
        <a:srgbClr val="161616"/>
      </a:dk1>
      <a:lt1>
        <a:sysClr val="window" lastClr="FFFFFF"/>
      </a:lt1>
      <a:dk2>
        <a:srgbClr val="161616"/>
      </a:dk2>
      <a:lt2>
        <a:srgbClr val="EEF1F2"/>
      </a:lt2>
      <a:accent1>
        <a:srgbClr val="006853"/>
      </a:accent1>
      <a:accent2>
        <a:srgbClr val="1DE9B6"/>
      </a:accent2>
      <a:accent3>
        <a:srgbClr val="15B542"/>
      </a:accent3>
      <a:accent4>
        <a:srgbClr val="161616"/>
      </a:accent4>
      <a:accent5>
        <a:srgbClr val="EEF1F2"/>
      </a:accent5>
      <a:accent6>
        <a:srgbClr val="626262"/>
      </a:accent6>
      <a:hlink>
        <a:srgbClr val="0082CA"/>
      </a:hlink>
      <a:folHlink>
        <a:srgbClr val="006AB0"/>
      </a:folHlink>
    </a:clrScheme>
    <a:fontScheme name="D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fT_set1">
        <a:dk1>
          <a:sysClr val="windowText" lastClr="000000"/>
        </a:dk1>
        <a:lt1>
          <a:sysClr val="window" lastClr="FFFFFF"/>
        </a:lt1>
        <a:dk2>
          <a:srgbClr val="44546A"/>
        </a:dk2>
        <a:lt2>
          <a:srgbClr val="E7E6E6"/>
        </a:lt2>
        <a:accent1>
          <a:srgbClr val="006853"/>
        </a:accent1>
        <a:accent2>
          <a:srgbClr val="1DE9B6"/>
        </a:accent2>
        <a:accent3>
          <a:srgbClr val="15B542"/>
        </a:accent3>
        <a:accent4>
          <a:srgbClr val="161616"/>
        </a:accent4>
        <a:accent5>
          <a:srgbClr val="EEF1F2"/>
        </a:accent5>
        <a:accent6>
          <a:srgbClr val="626262"/>
        </a:accent6>
        <a:hlink>
          <a:srgbClr val="0082CA"/>
        </a:hlink>
        <a:folHlink>
          <a:srgbClr val="006AB0"/>
        </a:folHlink>
      </a:clrScheme>
    </a:extraClrScheme>
    <a:extraClrScheme>
      <a:clrScheme name="DfT_Set2">
        <a:dk1>
          <a:srgbClr val="161616"/>
        </a:dk1>
        <a:lt1>
          <a:sysClr val="window" lastClr="FFFFFF"/>
        </a:lt1>
        <a:dk2>
          <a:srgbClr val="161616"/>
        </a:dk2>
        <a:lt2>
          <a:srgbClr val="EEF1F2"/>
        </a:lt2>
        <a:accent1>
          <a:srgbClr val="15B542"/>
        </a:accent1>
        <a:accent2>
          <a:srgbClr val="88EF1B"/>
        </a:accent2>
        <a:accent3>
          <a:srgbClr val="9D98C9"/>
        </a:accent3>
        <a:accent4>
          <a:srgbClr val="0E115F"/>
        </a:accent4>
        <a:accent5>
          <a:srgbClr val="EEF1F2"/>
        </a:accent5>
        <a:accent6>
          <a:srgbClr val="626262"/>
        </a:accent6>
        <a:hlink>
          <a:srgbClr val="0082CA"/>
        </a:hlink>
        <a:folHlink>
          <a:srgbClr val="006AB0"/>
        </a:folHlink>
      </a:clrScheme>
    </a:extraClrScheme>
    <a:extraClrScheme>
      <a:clrScheme name="DfT_Set3">
        <a:dk1>
          <a:srgbClr val="161616"/>
        </a:dk1>
        <a:lt1>
          <a:sysClr val="window" lastClr="FFFFFF"/>
        </a:lt1>
        <a:dk2>
          <a:srgbClr val="161616"/>
        </a:dk2>
        <a:lt2>
          <a:srgbClr val="EEF1F2"/>
        </a:lt2>
        <a:accent1>
          <a:srgbClr val="FF5500"/>
        </a:accent1>
        <a:accent2>
          <a:srgbClr val="161616"/>
        </a:accent2>
        <a:accent3>
          <a:srgbClr val="EEF1F2"/>
        </a:accent3>
        <a:accent4>
          <a:srgbClr val="FDBB8B"/>
        </a:accent4>
        <a:accent5>
          <a:srgbClr val="626262"/>
        </a:accent5>
        <a:accent6>
          <a:srgbClr val="161616"/>
        </a:accent6>
        <a:hlink>
          <a:srgbClr val="0082CA"/>
        </a:hlink>
        <a:folHlink>
          <a:srgbClr val="006AB0"/>
        </a:folHlink>
      </a:clrScheme>
    </a:extraClrScheme>
    <a:extraClrScheme>
      <a:clrScheme name="DfT_Set 4">
        <a:dk1>
          <a:srgbClr val="161616"/>
        </a:dk1>
        <a:lt1>
          <a:sysClr val="window" lastClr="FFFFFF"/>
        </a:lt1>
        <a:dk2>
          <a:srgbClr val="161616"/>
        </a:dk2>
        <a:lt2>
          <a:srgbClr val="EEF1F2"/>
        </a:lt2>
        <a:accent1>
          <a:srgbClr val="FFD833"/>
        </a:accent1>
        <a:accent2>
          <a:srgbClr val="0E115F"/>
        </a:accent2>
        <a:accent3>
          <a:srgbClr val="F8FB9E"/>
        </a:accent3>
        <a:accent4>
          <a:srgbClr val="0E115F"/>
        </a:accent4>
        <a:accent5>
          <a:srgbClr val="EEF1F2"/>
        </a:accent5>
        <a:accent6>
          <a:srgbClr val="626262"/>
        </a:accent6>
        <a:hlink>
          <a:srgbClr val="0082CA"/>
        </a:hlink>
        <a:folHlink>
          <a:srgbClr val="006AB0"/>
        </a:folHlink>
      </a:clrScheme>
    </a:extraClrScheme>
  </a:extraClrSchemeLst>
  <a:extLst>
    <a:ext uri="{05A4C25C-085E-4340-85A3-A5531E510DB2}">
      <thm15:themeFamily xmlns:thm15="http://schemas.microsoft.com/office/thememl/2012/main" name="DfT Wide screen_Photos" id="{800465D0-519A-4FC9-9DF6-CAD370C49946}" vid="{2931A553-308C-4C66-A5D0-D8F284F482B0}"/>
    </a:ext>
  </a:extLst>
</a:theme>
</file>

<file path=ppt/theme/theme2.xml><?xml version="1.0" encoding="utf-8"?>
<a:theme xmlns:a="http://schemas.openxmlformats.org/drawingml/2006/main" name="2_Office Theme">
  <a:themeElements>
    <a:clrScheme name="DfT_Set 1">
      <a:dk1>
        <a:srgbClr val="161616"/>
      </a:dk1>
      <a:lt1>
        <a:sysClr val="window" lastClr="FFFFFF"/>
      </a:lt1>
      <a:dk2>
        <a:srgbClr val="161616"/>
      </a:dk2>
      <a:lt2>
        <a:srgbClr val="EEF1F2"/>
      </a:lt2>
      <a:accent1>
        <a:srgbClr val="006853"/>
      </a:accent1>
      <a:accent2>
        <a:srgbClr val="1DE9B6"/>
      </a:accent2>
      <a:accent3>
        <a:srgbClr val="15B542"/>
      </a:accent3>
      <a:accent4>
        <a:srgbClr val="161616"/>
      </a:accent4>
      <a:accent5>
        <a:srgbClr val="EEF1F2"/>
      </a:accent5>
      <a:accent6>
        <a:srgbClr val="626262"/>
      </a:accent6>
      <a:hlink>
        <a:srgbClr val="0082CA"/>
      </a:hlink>
      <a:folHlink>
        <a:srgbClr val="006AB0"/>
      </a:folHlink>
    </a:clrScheme>
    <a:fontScheme name="D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fT_set1">
        <a:dk1>
          <a:sysClr val="windowText" lastClr="000000"/>
        </a:dk1>
        <a:lt1>
          <a:sysClr val="window" lastClr="FFFFFF"/>
        </a:lt1>
        <a:dk2>
          <a:srgbClr val="44546A"/>
        </a:dk2>
        <a:lt2>
          <a:srgbClr val="E7E6E6"/>
        </a:lt2>
        <a:accent1>
          <a:srgbClr val="006853"/>
        </a:accent1>
        <a:accent2>
          <a:srgbClr val="1DE9B6"/>
        </a:accent2>
        <a:accent3>
          <a:srgbClr val="15B542"/>
        </a:accent3>
        <a:accent4>
          <a:srgbClr val="161616"/>
        </a:accent4>
        <a:accent5>
          <a:srgbClr val="EEF1F2"/>
        </a:accent5>
        <a:accent6>
          <a:srgbClr val="626262"/>
        </a:accent6>
        <a:hlink>
          <a:srgbClr val="0082CA"/>
        </a:hlink>
        <a:folHlink>
          <a:srgbClr val="006AB0"/>
        </a:folHlink>
      </a:clrScheme>
    </a:extraClrScheme>
    <a:extraClrScheme>
      <a:clrScheme name="DfT_Set2">
        <a:dk1>
          <a:srgbClr val="161616"/>
        </a:dk1>
        <a:lt1>
          <a:sysClr val="window" lastClr="FFFFFF"/>
        </a:lt1>
        <a:dk2>
          <a:srgbClr val="161616"/>
        </a:dk2>
        <a:lt2>
          <a:srgbClr val="EEF1F2"/>
        </a:lt2>
        <a:accent1>
          <a:srgbClr val="15B542"/>
        </a:accent1>
        <a:accent2>
          <a:srgbClr val="88EF1B"/>
        </a:accent2>
        <a:accent3>
          <a:srgbClr val="9D98C9"/>
        </a:accent3>
        <a:accent4>
          <a:srgbClr val="0E115F"/>
        </a:accent4>
        <a:accent5>
          <a:srgbClr val="EEF1F2"/>
        </a:accent5>
        <a:accent6>
          <a:srgbClr val="626262"/>
        </a:accent6>
        <a:hlink>
          <a:srgbClr val="0082CA"/>
        </a:hlink>
        <a:folHlink>
          <a:srgbClr val="006AB0"/>
        </a:folHlink>
      </a:clrScheme>
    </a:extraClrScheme>
    <a:extraClrScheme>
      <a:clrScheme name="DfT_Set3">
        <a:dk1>
          <a:srgbClr val="161616"/>
        </a:dk1>
        <a:lt1>
          <a:sysClr val="window" lastClr="FFFFFF"/>
        </a:lt1>
        <a:dk2>
          <a:srgbClr val="161616"/>
        </a:dk2>
        <a:lt2>
          <a:srgbClr val="EEF1F2"/>
        </a:lt2>
        <a:accent1>
          <a:srgbClr val="FF5500"/>
        </a:accent1>
        <a:accent2>
          <a:srgbClr val="161616"/>
        </a:accent2>
        <a:accent3>
          <a:srgbClr val="EEF1F2"/>
        </a:accent3>
        <a:accent4>
          <a:srgbClr val="FDBB8B"/>
        </a:accent4>
        <a:accent5>
          <a:srgbClr val="626262"/>
        </a:accent5>
        <a:accent6>
          <a:srgbClr val="161616"/>
        </a:accent6>
        <a:hlink>
          <a:srgbClr val="0082CA"/>
        </a:hlink>
        <a:folHlink>
          <a:srgbClr val="006AB0"/>
        </a:folHlink>
      </a:clrScheme>
    </a:extraClrScheme>
    <a:extraClrScheme>
      <a:clrScheme name="DfT_Set 4">
        <a:dk1>
          <a:srgbClr val="161616"/>
        </a:dk1>
        <a:lt1>
          <a:sysClr val="window" lastClr="FFFFFF"/>
        </a:lt1>
        <a:dk2>
          <a:srgbClr val="161616"/>
        </a:dk2>
        <a:lt2>
          <a:srgbClr val="EEF1F2"/>
        </a:lt2>
        <a:accent1>
          <a:srgbClr val="FFD833"/>
        </a:accent1>
        <a:accent2>
          <a:srgbClr val="0E115F"/>
        </a:accent2>
        <a:accent3>
          <a:srgbClr val="F8FB9E"/>
        </a:accent3>
        <a:accent4>
          <a:srgbClr val="0E115F"/>
        </a:accent4>
        <a:accent5>
          <a:srgbClr val="EEF1F2"/>
        </a:accent5>
        <a:accent6>
          <a:srgbClr val="626262"/>
        </a:accent6>
        <a:hlink>
          <a:srgbClr val="0082CA"/>
        </a:hlink>
        <a:folHlink>
          <a:srgbClr val="006AB0"/>
        </a:folHlink>
      </a:clrScheme>
    </a:extraClrScheme>
  </a:extraClrSchemeLst>
  <a:extLst>
    <a:ext uri="{05A4C25C-085E-4340-85A3-A5531E510DB2}">
      <thm15:themeFamily xmlns:thm15="http://schemas.microsoft.com/office/thememl/2012/main" name="DfT Wide Presentation" id="{B28E7601-B6E0-4F8C-8D17-A2FAB4CCC205}" vid="{8C0BBE0A-A21D-4365-ACFD-C6FD17D970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fd9bda-5fdd-49f3-9692-c2f57a8f124d" xsi:nil="true"/>
    <Comment xmlns="8f9f480b-59e1-45bd-9ebc-650d595eb90c" xsi:nil="true"/>
    <lcf76f155ced4ddcb4097134ff3c332f xmlns="8f9f480b-59e1-45bd-9ebc-650d595eb90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E6E46612BE784DA3E8FC681CD2E93E" ma:contentTypeVersion="40" ma:contentTypeDescription="Create a new document." ma:contentTypeScope="" ma:versionID="9a7c8f592798cfd93f12546cb6beb720">
  <xsd:schema xmlns:xsd="http://www.w3.org/2001/XMLSchema" xmlns:xs="http://www.w3.org/2001/XMLSchema" xmlns:p="http://schemas.microsoft.com/office/2006/metadata/properties" xmlns:ns2="8f9f480b-59e1-45bd-9ebc-650d595eb90c" xmlns:ns3="2c180e91-cdbb-4f8d-816b-a8a10b4b6723" xmlns:ns4="6efd9bda-5fdd-49f3-9692-c2f57a8f124d" targetNamespace="http://schemas.microsoft.com/office/2006/metadata/properties" ma:root="true" ma:fieldsID="93b21919efb8599231f211dfbebcaa35" ns2:_="" ns3:_="" ns4:_="">
    <xsd:import namespace="8f9f480b-59e1-45bd-9ebc-650d595eb90c"/>
    <xsd:import namespace="2c180e91-cdbb-4f8d-816b-a8a10b4b6723"/>
    <xsd:import namespace="6efd9bda-5fdd-49f3-9692-c2f57a8f124d"/>
    <xsd:element name="properties">
      <xsd:complexType>
        <xsd:sequence>
          <xsd:element name="documentManagement">
            <xsd:complexType>
              <xsd:all>
                <xsd:element ref="ns2:Comment" minOccurs="0"/>
                <xsd:element ref="ns2:MediaLengthInSeconds"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f480b-59e1-45bd-9ebc-650d595eb90c" elementFormDefault="qualified">
    <xsd:import namespace="http://schemas.microsoft.com/office/2006/documentManagement/types"/>
    <xsd:import namespace="http://schemas.microsoft.com/office/infopath/2007/PartnerControls"/>
    <xsd:element name="Comment" ma:index="2" nillable="true" ma:displayName="Comment" ma:internalName="Comment" ma:readOnly="false">
      <xsd:simpleType>
        <xsd:restriction base="dms:Text">
          <xsd:maxLength value="255"/>
        </xsd:restriction>
      </xsd:simpleType>
    </xsd:element>
    <xsd:element name="MediaLengthInSeconds" ma:index="3" nillable="true" ma:displayName="MediaLengthInSeconds" ma:description="" ma:internalName="MediaLengthInSeconds" ma:readOnly="true">
      <xsd:simpleType>
        <xsd:restriction base="dms:Unknow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cf98923-f688-424c-b29d-669cd34813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180e91-cdbb-4f8d-816b-a8a10b4b6723" elementFormDefault="qualified">
    <xsd:import namespace="http://schemas.microsoft.com/office/2006/documentManagement/types"/>
    <xsd:import namespace="http://schemas.microsoft.com/office/infopath/2007/PartnerControls"/>
    <xsd:element name="SharedWithUsers" ma:index="2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fd9bda-5fdd-49f3-9692-c2f57a8f124d"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5aa3582d-0a69-4577-8e87-a574130e0171}" ma:internalName="TaxCatchAll" ma:showField="CatchAllData" ma:web="2c180e91-cdbb-4f8d-816b-a8a10b4b67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BFA4A0-2AF9-44E9-B228-E8539ED59967}">
  <ds:schemaRefs>
    <ds:schemaRef ds:uri="2c180e91-cdbb-4f8d-816b-a8a10b4b6723"/>
    <ds:schemaRef ds:uri="8f9f480b-59e1-45bd-9ebc-650d595eb90c"/>
    <ds:schemaRef ds:uri="http://schemas.microsoft.com/office/2006/documentManagement/types"/>
    <ds:schemaRef ds:uri="http://purl.org/dc/terms/"/>
    <ds:schemaRef ds:uri="http://purl.org/dc/elements/1.1/"/>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6efd9bda-5fdd-49f3-9692-c2f57a8f124d"/>
    <ds:schemaRef ds:uri="75975772-6a6d-4c16-8090-d45d9e29473d"/>
    <ds:schemaRef ds:uri="http://schemas.microsoft.com/sharepoint/v3"/>
    <ds:schemaRef ds:uri="110614fb-e963-4feb-b2e5-98fc6e4d32f3"/>
    <ds:schemaRef ds:uri="2ba16705-9ebe-45e5-8d99-4cfd91a8dc3f"/>
  </ds:schemaRefs>
</ds:datastoreItem>
</file>

<file path=customXml/itemProps2.xml><?xml version="1.0" encoding="utf-8"?>
<ds:datastoreItem xmlns:ds="http://schemas.openxmlformats.org/officeDocument/2006/customXml" ds:itemID="{879ACE75-C6FD-41FE-9106-35B627ADE7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f480b-59e1-45bd-9ebc-650d595eb90c"/>
    <ds:schemaRef ds:uri="2c180e91-cdbb-4f8d-816b-a8a10b4b6723"/>
    <ds:schemaRef ds:uri="6efd9bda-5fdd-49f3-9692-c2f57a8f12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84C2AE-B79E-4B2F-8B1C-A976041AA6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578</TotalTime>
  <Words>2738</Words>
  <Application>Microsoft Office PowerPoint</Application>
  <PresentationFormat>Widescreen</PresentationFormat>
  <Paragraphs>320</Paragraphs>
  <Slides>22</Slides>
  <Notes>17</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2_Office Theme</vt:lpstr>
      <vt:lpstr>Advanced Fuels Fund  </vt:lpstr>
      <vt:lpstr>Introductions &amp; Agenda</vt:lpstr>
      <vt:lpstr>Recent SAF announcements</vt:lpstr>
      <vt:lpstr>Advanced Fuels Fund Overview</vt:lpstr>
      <vt:lpstr>AFF background</vt:lpstr>
      <vt:lpstr>Objectives and funding available</vt:lpstr>
      <vt:lpstr>Scope and application windows</vt:lpstr>
      <vt:lpstr>Minimum requirements for application window 2</vt:lpstr>
      <vt:lpstr>Eligibility criteria – technical</vt:lpstr>
      <vt:lpstr>Eligibility criteria – sustainability</vt:lpstr>
      <vt:lpstr>Eligibility criteria – commercial</vt:lpstr>
      <vt:lpstr>Eligible costs</vt:lpstr>
      <vt:lpstr>Eligible activities and costs</vt:lpstr>
      <vt:lpstr>Ineligible activities and costs</vt:lpstr>
      <vt:lpstr>Evaluation process</vt:lpstr>
      <vt:lpstr>Timelines</vt:lpstr>
      <vt:lpstr>Application development</vt:lpstr>
      <vt:lpstr>Scoring process for eligible projects</vt:lpstr>
      <vt:lpstr>Scoring process for eligible projects</vt:lpstr>
      <vt:lpstr>Key details</vt:lpstr>
      <vt:lpstr>Q&amp;A</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Fuels Fund  </dc:title>
  <dc:creator>Douglas Phillips</dc:creator>
  <cp:lastModifiedBy>Richard Taylor</cp:lastModifiedBy>
  <cp:revision>234</cp:revision>
  <dcterms:created xsi:type="dcterms:W3CDTF">2022-02-15T08:51:39Z</dcterms:created>
  <dcterms:modified xsi:type="dcterms:W3CDTF">2023-04-19T07:50:23Z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0x010100E8E6E46612BE784DA3E8FC681CD2E93E</vt:lpwstr>
  </property>
  <property fmtid="{D5CDD505-2E9C-101B-9397-08002B2CF9AE}" pid="3" name="MediaServiceImageTags">
    <vt:lpwstr/>
  </property>
</Properties>
</file>